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94" r:id="rId4"/>
    <p:sldId id="258" r:id="rId5"/>
    <p:sldId id="259" r:id="rId6"/>
    <p:sldId id="260" r:id="rId7"/>
    <p:sldId id="261" r:id="rId8"/>
    <p:sldId id="262" r:id="rId9"/>
    <p:sldId id="263" r:id="rId10"/>
    <p:sldId id="265" r:id="rId11"/>
    <p:sldId id="266" r:id="rId12"/>
    <p:sldId id="267" r:id="rId13"/>
    <p:sldId id="273" r:id="rId14"/>
    <p:sldId id="279" r:id="rId15"/>
    <p:sldId id="280" r:id="rId16"/>
    <p:sldId id="281" r:id="rId17"/>
    <p:sldId id="282" r:id="rId18"/>
    <p:sldId id="283" r:id="rId19"/>
    <p:sldId id="284" r:id="rId20"/>
    <p:sldId id="285" r:id="rId21"/>
    <p:sldId id="286" r:id="rId22"/>
    <p:sldId id="287" r:id="rId23"/>
    <p:sldId id="288" r:id="rId24"/>
    <p:sldId id="268" r:id="rId25"/>
    <p:sldId id="269" r:id="rId26"/>
    <p:sldId id="270" r:id="rId27"/>
    <p:sldId id="271" r:id="rId28"/>
  </p:sldIdLst>
  <p:sldSz cx="18288000" cy="10287000"/>
  <p:notesSz cx="6858000" cy="9144000"/>
  <p:embeddedFontLst>
    <p:embeddedFont>
      <p:font typeface="Anonymous Pro" panose="020B0604020202020204" charset="0"/>
      <p:regular r:id="rId29"/>
    </p:embeddedFont>
    <p:embeddedFont>
      <p:font typeface="Anonymous Pro Bold" panose="020B0604020202020204" charset="0"/>
      <p:regular r:id="rId30"/>
    </p:embeddedFont>
    <p:embeddedFont>
      <p:font typeface="Arapey" panose="020B0604020202020204" charset="0"/>
      <p:regular r:id="rId31"/>
    </p:embeddedFont>
    <p:embeddedFont>
      <p:font typeface="Arimo" panose="020B0604020202020204" charset="0"/>
      <p:regular r:id="rId32"/>
    </p:embeddedFont>
    <p:embeddedFont>
      <p:font typeface="Arimo Bold" panose="020B0604020202020204" charset="0"/>
      <p:regular r:id="rId33"/>
    </p:embeddedFont>
    <p:embeddedFont>
      <p:font typeface="Assistant Regular" panose="020B0604020202020204" charset="-79"/>
      <p:regular r:id="rId34"/>
    </p:embeddedFont>
    <p:embeddedFont>
      <p:font typeface="Belleza" panose="020B0604020202020204" charset="0"/>
      <p:regular r:id="rId35"/>
    </p:embeddedFont>
    <p:embeddedFont>
      <p:font typeface="Calibri" panose="020F0502020204030204" pitchFamily="34" charset="0"/>
      <p:regular r:id="rId36"/>
      <p:bold r:id="rId37"/>
      <p:italic r:id="rId38"/>
      <p:boldItalic r:id="rId39"/>
    </p:embeddedFont>
    <p:embeddedFont>
      <p:font typeface="Cormorant Garamond Medium" panose="020B0604020202020204" charset="0"/>
      <p:regular r:id="rId40"/>
    </p:embeddedFont>
    <p:embeddedFont>
      <p:font typeface="Cormorant Garamond Medium Bold" panose="020B0604020202020204" charset="0"/>
      <p:regular r:id="rId41"/>
    </p:embeddedFont>
    <p:embeddedFont>
      <p:font typeface="Crimson Pro Bold" panose="020B0604020202020204" charset="0"/>
      <p:regular r:id="rId42"/>
    </p:embeddedFont>
    <p:embeddedFont>
      <p:font typeface="Gatwick Bold Bold" panose="020B0604020202020204" charset="0"/>
      <p:regular r:id="rId43"/>
    </p:embeddedFont>
    <p:embeddedFont>
      <p:font typeface="Halant Medium" panose="020B0604020202020204" charset="0"/>
      <p:regular r:id="rId44"/>
    </p:embeddedFont>
    <p:embeddedFont>
      <p:font typeface="Muli Bold Bold" panose="020B0604020202020204" charset="0"/>
      <p:regular r:id="rId45"/>
    </p:embeddedFont>
    <p:embeddedFont>
      <p:font typeface="Nourd" panose="020B0604020202020204" charset="0"/>
      <p:regular r:id="rId46"/>
    </p:embeddedFont>
    <p:embeddedFont>
      <p:font typeface="Open Sans" panose="020B0606030504020204" pitchFamily="34" charset="0"/>
      <p:regular r:id="rId47"/>
      <p:bold r:id="rId48"/>
      <p:italic r:id="rId49"/>
      <p:boldItalic r:id="rId50"/>
    </p:embeddedFont>
    <p:embeddedFont>
      <p:font typeface="Open Sans Extra Bold" panose="020B0604020202020204" charset="0"/>
      <p:regular r:id="rId51"/>
    </p:embeddedFont>
    <p:embeddedFont>
      <p:font typeface="Open Sans Light" panose="020B0306030504020204" pitchFamily="34" charset="0"/>
      <p:regular r:id="rId52"/>
      <p:italic r:id="rId53"/>
    </p:embeddedFont>
    <p:embeddedFont>
      <p:font typeface="Open Sans Light Bold" panose="020B0604020202020204" charset="0"/>
      <p:regular r:id="rId54"/>
    </p:embeddedFont>
    <p:embeddedFont>
      <p:font typeface="Open Sauce" panose="020B0604020202020204" charset="0"/>
      <p:regular r:id="rId55"/>
    </p:embeddedFont>
    <p:embeddedFont>
      <p:font typeface="Open Sauce Bold" panose="020B0604020202020204" charset="0"/>
      <p:regular r:id="rId56"/>
    </p:embeddedFont>
    <p:embeddedFont>
      <p:font typeface="Roboto" panose="02000000000000000000" pitchFamily="2" charset="0"/>
      <p:regular r:id="rId57"/>
      <p:bold r:id="rId58"/>
      <p:italic r:id="rId59"/>
      <p:boldItalic r:id="rId60"/>
    </p:embeddedFont>
    <p:embeddedFont>
      <p:font typeface="Roboto Bold" panose="02000000000000000000" charset="0"/>
      <p:regular r:id="rId61"/>
    </p:embeddedFont>
    <p:embeddedFont>
      <p:font typeface="RoxboroughCF Bold" panose="020B0604020202020204" charset="0"/>
      <p:regular r:id="rId62"/>
    </p:embeddedFont>
    <p:embeddedFont>
      <p:font typeface="TAN Tangkiwood" panose="020B0604020202020204" charset="0"/>
      <p:regular r:id="rId63"/>
    </p:embeddedFont>
    <p:embeddedFont>
      <p:font typeface="Tenor Sans" panose="020B0604020202020204" charset="0"/>
      <p:regular r:id="rId64"/>
    </p:embeddedFont>
    <p:embeddedFont>
      <p:font typeface="Yeseva One" panose="020B0604020202020204"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54"/>
      </p:cViewPr>
      <p:guideLst>
        <p:guide orient="horz" pos="2160"/>
        <p:guide pos="283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4.fntdata"/><Relationship Id="rId47" Type="http://schemas.openxmlformats.org/officeDocument/2006/relationships/font" Target="fonts/font19.fntdata"/><Relationship Id="rId63" Type="http://schemas.openxmlformats.org/officeDocument/2006/relationships/font" Target="fonts/font3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font" Target="fonts/font3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font" Target="fonts/font3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1.fntdata"/><Relationship Id="rId34" Type="http://schemas.openxmlformats.org/officeDocument/2006/relationships/font" Target="fonts/font6.fntdata"/><Relationship Id="rId50" Type="http://schemas.openxmlformats.org/officeDocument/2006/relationships/font" Target="fonts/font22.fntdata"/><Relationship Id="rId55" Type="http://schemas.openxmlformats.org/officeDocument/2006/relationships/font" Target="fonts/font2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7/16/2021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11372" y="1028700"/>
            <a:ext cx="9235435" cy="8229600"/>
            <a:chOff x="0" y="0"/>
            <a:chExt cx="12313913" cy="10972800"/>
          </a:xfrm>
        </p:grpSpPr>
        <p:grpSp>
          <p:nvGrpSpPr>
            <p:cNvPr id="3" name="Group 3"/>
            <p:cNvGrpSpPr/>
            <p:nvPr/>
          </p:nvGrpSpPr>
          <p:grpSpPr>
            <a:xfrm>
              <a:off x="0" y="0"/>
              <a:ext cx="8816962" cy="881696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id="5" name="Picture 5"/>
            <p:cNvPicPr>
              <a:picLocks noChangeAspect="1"/>
            </p:cNvPicPr>
            <p:nvPr/>
          </p:nvPicPr>
          <p:blipFill>
            <a:blip r:embed="rId2">
              <a:alphaModFix amt="51000"/>
            </a:blip>
            <a:srcRect/>
            <a:stretch>
              <a:fillRect/>
            </a:stretch>
          </p:blipFill>
          <p:spPr>
            <a:xfrm>
              <a:off x="4270524" y="8181074"/>
              <a:ext cx="8043389" cy="2791726"/>
            </a:xfrm>
            <a:prstGeom prst="rect">
              <a:avLst/>
            </a:prstGeom>
          </p:spPr>
        </p:pic>
        <p:pic>
          <p:nvPicPr>
            <p:cNvPr id="6" name="Picture 6"/>
            <p:cNvPicPr>
              <a:picLocks noChangeAspect="1"/>
            </p:cNvPicPr>
            <p:nvPr/>
          </p:nvPicPr>
          <p:blipFill>
            <a:blip r:embed="rId3"/>
            <a:srcRect/>
            <a:stretch>
              <a:fillRect/>
            </a:stretch>
          </p:blipFill>
          <p:spPr>
            <a:xfrm>
              <a:off x="892211" y="624687"/>
              <a:ext cx="9699122" cy="10024933"/>
            </a:xfrm>
            <a:prstGeom prst="rect">
              <a:avLst/>
            </a:prstGeom>
          </p:spPr>
        </p:pic>
      </p:grpSp>
      <p:grpSp>
        <p:nvGrpSpPr>
          <p:cNvPr id="7" name="Group 7"/>
          <p:cNvGrpSpPr/>
          <p:nvPr/>
        </p:nvGrpSpPr>
        <p:grpSpPr>
          <a:xfrm>
            <a:off x="1028700" y="1311091"/>
            <a:ext cx="6582276" cy="3832409"/>
            <a:chOff x="0" y="0"/>
            <a:chExt cx="8776368" cy="5109879"/>
          </a:xfrm>
        </p:grpSpPr>
        <p:sp>
          <p:nvSpPr>
            <p:cNvPr id="8" name="TextBox 8"/>
            <p:cNvSpPr txBox="1"/>
            <p:nvPr/>
          </p:nvSpPr>
          <p:spPr>
            <a:xfrm>
              <a:off x="0" y="1563404"/>
              <a:ext cx="8776368" cy="3546475"/>
            </a:xfrm>
            <a:prstGeom prst="rect">
              <a:avLst/>
            </a:prstGeom>
          </p:spPr>
          <p:txBody>
            <a:bodyPr lIns="0" tIns="0" rIns="0" bIns="0" rtlCol="0" anchor="t">
              <a:spAutoFit/>
            </a:bodyPr>
            <a:lstStyle/>
            <a:p>
              <a:pPr>
                <a:lnSpc>
                  <a:spcPts val="10560"/>
                </a:lnSpc>
              </a:pPr>
              <a:r>
                <a:rPr lang="en-US" sz="8800">
                  <a:solidFill>
                    <a:srgbClr val="0E2C4B"/>
                  </a:solidFill>
                  <a:latin typeface="Muli Bold Bold"/>
                </a:rPr>
                <a:t>Recruiter's Hub</a:t>
              </a:r>
            </a:p>
          </p:txBody>
        </p:sp>
        <p:sp>
          <p:nvSpPr>
            <p:cNvPr id="9" name="TextBox 9"/>
            <p:cNvSpPr txBox="1"/>
            <p:nvPr/>
          </p:nvSpPr>
          <p:spPr>
            <a:xfrm>
              <a:off x="0" y="-85725"/>
              <a:ext cx="6942685" cy="956098"/>
            </a:xfrm>
            <a:prstGeom prst="rect">
              <a:avLst/>
            </a:prstGeom>
          </p:spPr>
          <p:txBody>
            <a:bodyPr lIns="0" tIns="0" rIns="0" bIns="0" rtlCol="0" anchor="t">
              <a:spAutoFit/>
            </a:bodyPr>
            <a:lstStyle/>
            <a:p>
              <a:pPr>
                <a:lnSpc>
                  <a:spcPts val="6020"/>
                </a:lnSpc>
              </a:pPr>
              <a:r>
                <a:rPr lang="en-US" sz="4300">
                  <a:solidFill>
                    <a:srgbClr val="0E2C4B"/>
                  </a:solidFill>
                  <a:latin typeface="Muli Bold Bold"/>
                </a:rPr>
                <a:t>Recruitment Portal </a:t>
              </a:r>
            </a:p>
          </p:txBody>
        </p:sp>
      </p:grpSp>
      <p:pic>
        <p:nvPicPr>
          <p:cNvPr id="11" name="Picture 1"/>
          <p:cNvPicPr>
            <a:picLocks noChangeAspect="1"/>
          </p:cNvPicPr>
          <p:nvPr/>
        </p:nvPicPr>
        <p:blipFill>
          <a:blip r:embed="rId4"/>
          <a:stretch>
            <a:fillRect/>
          </a:stretch>
        </p:blipFill>
        <p:spPr>
          <a:xfrm>
            <a:off x="1180465" y="6246495"/>
            <a:ext cx="2490470" cy="3401060"/>
          </a:xfrm>
          <a:prstGeom prst="rect">
            <a:avLst/>
          </a:prstGeom>
        </p:spPr>
      </p:pic>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1000">
              <a:schemeClr val="accent1">
                <a:lumMod val="45000"/>
                <a:lumOff val="55000"/>
              </a:schemeClr>
            </a:gs>
            <a:gs pos="58000">
              <a:schemeClr val="accent1">
                <a:lumMod val="45000"/>
                <a:lumOff val="55000"/>
              </a:schemeClr>
            </a:gs>
            <a:gs pos="32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pSp>
        <p:nvGrpSpPr>
          <p:cNvPr id="2" name="Group 2"/>
          <p:cNvGrpSpPr/>
          <p:nvPr/>
        </p:nvGrpSpPr>
        <p:grpSpPr>
          <a:xfrm>
            <a:off x="0" y="5213597"/>
            <a:ext cx="4502407" cy="5073403"/>
            <a:chOff x="0" y="0"/>
            <a:chExt cx="8480077" cy="9555521"/>
          </a:xfrm>
        </p:grpSpPr>
        <p:sp>
          <p:nvSpPr>
            <p:cNvPr id="3" name="Freeform 3"/>
            <p:cNvSpPr/>
            <p:nvPr/>
          </p:nvSpPr>
          <p:spPr>
            <a:xfrm>
              <a:off x="0" y="0"/>
              <a:ext cx="8480077" cy="9555521"/>
            </a:xfrm>
            <a:custGeom>
              <a:avLst/>
              <a:gdLst/>
              <a:ahLst/>
              <a:cxnLst/>
              <a:rect l="l" t="t" r="r" b="b"/>
              <a:pathLst>
                <a:path w="8480077" h="9555521">
                  <a:moveTo>
                    <a:pt x="0" y="0"/>
                  </a:moveTo>
                  <a:lnTo>
                    <a:pt x="0" y="9555521"/>
                  </a:lnTo>
                  <a:lnTo>
                    <a:pt x="8480077" y="9555521"/>
                  </a:lnTo>
                  <a:lnTo>
                    <a:pt x="8480077" y="0"/>
                  </a:lnTo>
                  <a:lnTo>
                    <a:pt x="0" y="0"/>
                  </a:lnTo>
                  <a:close/>
                  <a:moveTo>
                    <a:pt x="8419117" y="9494561"/>
                  </a:moveTo>
                  <a:lnTo>
                    <a:pt x="59690" y="9494561"/>
                  </a:lnTo>
                  <a:lnTo>
                    <a:pt x="59690" y="59690"/>
                  </a:lnTo>
                  <a:lnTo>
                    <a:pt x="8419117" y="59690"/>
                  </a:lnTo>
                  <a:lnTo>
                    <a:pt x="8419117" y="9494561"/>
                  </a:lnTo>
                  <a:close/>
                </a:path>
              </a:pathLst>
            </a:custGeom>
            <a:solidFill>
              <a:srgbClr val="000000"/>
            </a:solidFill>
          </p:spPr>
        </p:sp>
      </p:grpSp>
      <p:grpSp>
        <p:nvGrpSpPr>
          <p:cNvPr id="4" name="Group 4"/>
          <p:cNvGrpSpPr/>
          <p:nvPr/>
        </p:nvGrpSpPr>
        <p:grpSpPr>
          <a:xfrm>
            <a:off x="8378538" y="5213597"/>
            <a:ext cx="8880762" cy="4228167"/>
            <a:chOff x="0" y="0"/>
            <a:chExt cx="16726506" cy="7963558"/>
          </a:xfrm>
        </p:grpSpPr>
        <p:sp>
          <p:nvSpPr>
            <p:cNvPr id="5" name="Freeform 5"/>
            <p:cNvSpPr/>
            <p:nvPr/>
          </p:nvSpPr>
          <p:spPr>
            <a:xfrm>
              <a:off x="0" y="0"/>
              <a:ext cx="16726506" cy="7963558"/>
            </a:xfrm>
            <a:custGeom>
              <a:avLst/>
              <a:gdLst/>
              <a:ahLst/>
              <a:cxnLst/>
              <a:rect l="l" t="t" r="r" b="b"/>
              <a:pathLst>
                <a:path w="16726506" h="7963558">
                  <a:moveTo>
                    <a:pt x="0" y="0"/>
                  </a:moveTo>
                  <a:lnTo>
                    <a:pt x="0" y="7963558"/>
                  </a:lnTo>
                  <a:lnTo>
                    <a:pt x="16726506" y="7963558"/>
                  </a:lnTo>
                  <a:lnTo>
                    <a:pt x="16726506" y="0"/>
                  </a:lnTo>
                  <a:lnTo>
                    <a:pt x="0" y="0"/>
                  </a:lnTo>
                  <a:close/>
                  <a:moveTo>
                    <a:pt x="16665546" y="7902598"/>
                  </a:moveTo>
                  <a:lnTo>
                    <a:pt x="59690" y="7902598"/>
                  </a:lnTo>
                  <a:lnTo>
                    <a:pt x="59690" y="59690"/>
                  </a:lnTo>
                  <a:lnTo>
                    <a:pt x="16665546" y="59690"/>
                  </a:lnTo>
                  <a:lnTo>
                    <a:pt x="16665546" y="7902598"/>
                  </a:lnTo>
                  <a:close/>
                </a:path>
              </a:pathLst>
            </a:custGeom>
            <a:solidFill>
              <a:srgbClr val="000000"/>
            </a:solidFill>
          </p:spPr>
        </p:sp>
      </p:grpSp>
      <p:grpSp>
        <p:nvGrpSpPr>
          <p:cNvPr id="6" name="Group 6"/>
          <p:cNvGrpSpPr/>
          <p:nvPr/>
        </p:nvGrpSpPr>
        <p:grpSpPr>
          <a:xfrm>
            <a:off x="3326576" y="871130"/>
            <a:ext cx="5051962" cy="4371042"/>
            <a:chOff x="0" y="0"/>
            <a:chExt cx="9515138" cy="8232657"/>
          </a:xfrm>
        </p:grpSpPr>
        <p:sp>
          <p:nvSpPr>
            <p:cNvPr id="7" name="Freeform 7"/>
            <p:cNvSpPr/>
            <p:nvPr/>
          </p:nvSpPr>
          <p:spPr>
            <a:xfrm>
              <a:off x="0" y="0"/>
              <a:ext cx="9515138" cy="8232656"/>
            </a:xfrm>
            <a:custGeom>
              <a:avLst/>
              <a:gdLst/>
              <a:ahLst/>
              <a:cxnLst/>
              <a:rect l="l" t="t" r="r" b="b"/>
              <a:pathLst>
                <a:path w="9515138" h="8232656">
                  <a:moveTo>
                    <a:pt x="0" y="0"/>
                  </a:moveTo>
                  <a:lnTo>
                    <a:pt x="0" y="8232656"/>
                  </a:lnTo>
                  <a:lnTo>
                    <a:pt x="9515138" y="8232656"/>
                  </a:lnTo>
                  <a:lnTo>
                    <a:pt x="9515138" y="0"/>
                  </a:lnTo>
                  <a:lnTo>
                    <a:pt x="0" y="0"/>
                  </a:lnTo>
                  <a:close/>
                  <a:moveTo>
                    <a:pt x="9454178" y="8171697"/>
                  </a:moveTo>
                  <a:lnTo>
                    <a:pt x="59690" y="8171697"/>
                  </a:lnTo>
                  <a:lnTo>
                    <a:pt x="59690" y="59690"/>
                  </a:lnTo>
                  <a:lnTo>
                    <a:pt x="9454178" y="59690"/>
                  </a:lnTo>
                  <a:lnTo>
                    <a:pt x="9454178" y="8171697"/>
                  </a:lnTo>
                  <a:close/>
                </a:path>
              </a:pathLst>
            </a:custGeom>
            <a:solidFill>
              <a:srgbClr val="000000"/>
            </a:solidFill>
          </p:spPr>
        </p:sp>
      </p:grpSp>
      <p:sp>
        <p:nvSpPr>
          <p:cNvPr id="8" name="TextBox 8"/>
          <p:cNvSpPr txBox="1"/>
          <p:nvPr/>
        </p:nvSpPr>
        <p:spPr>
          <a:xfrm>
            <a:off x="8629998" y="5496999"/>
            <a:ext cx="8377025" cy="3734435"/>
          </a:xfrm>
          <a:prstGeom prst="rect">
            <a:avLst/>
          </a:prstGeom>
        </p:spPr>
        <p:txBody>
          <a:bodyPr lIns="0" tIns="0" rIns="0" bIns="0" rtlCol="0" anchor="t">
            <a:spAutoFit/>
          </a:bodyPr>
          <a:lstStyle/>
          <a:p>
            <a:pPr>
              <a:lnSpc>
                <a:spcPts val="3640"/>
              </a:lnSpc>
            </a:pPr>
            <a:r>
              <a:rPr lang="en-US" sz="2400" dirty="0">
                <a:solidFill>
                  <a:srgbClr val="000000"/>
                </a:solidFill>
                <a:latin typeface="Open Sauce"/>
              </a:rPr>
              <a:t>Assessing applicants' knowledge, skills, and experience to best suit open positions. Promoting the company's reputation and attractiveness as a good employment opportunity. Keeping up-to-date on current employment legislation and regulations and enforcing them within the company. Keeping up-to-date on current employment legislation and regulations and enforcing them within the company.</a:t>
            </a:r>
          </a:p>
        </p:txBody>
      </p:sp>
      <p:sp>
        <p:nvSpPr>
          <p:cNvPr id="9" name="TextBox 9"/>
          <p:cNvSpPr txBox="1"/>
          <p:nvPr/>
        </p:nvSpPr>
        <p:spPr>
          <a:xfrm>
            <a:off x="3491289" y="1379220"/>
            <a:ext cx="4887249" cy="3150870"/>
          </a:xfrm>
          <a:prstGeom prst="rect">
            <a:avLst/>
          </a:prstGeom>
        </p:spPr>
        <p:txBody>
          <a:bodyPr lIns="0" tIns="0" rIns="0" bIns="0" rtlCol="0" anchor="t">
            <a:spAutoFit/>
          </a:bodyPr>
          <a:lstStyle/>
          <a:p>
            <a:pPr>
              <a:lnSpc>
                <a:spcPts val="4095"/>
              </a:lnSpc>
            </a:pPr>
            <a:r>
              <a:rPr lang="en-US" sz="2400" dirty="0">
                <a:solidFill>
                  <a:srgbClr val="000000"/>
                </a:solidFill>
                <a:latin typeface="Open Sauce"/>
              </a:rPr>
              <a:t>The recruiter remains up-to-date on the requirements of the various positions. Attracting suitable candidates through databases, online employment forums, social media, etc.</a:t>
            </a:r>
          </a:p>
        </p:txBody>
      </p:sp>
      <p:sp>
        <p:nvSpPr>
          <p:cNvPr id="10" name="TextBox 10"/>
          <p:cNvSpPr txBox="1"/>
          <p:nvPr/>
        </p:nvSpPr>
        <p:spPr>
          <a:xfrm>
            <a:off x="8907584" y="2459744"/>
            <a:ext cx="9375064" cy="1546225"/>
          </a:xfrm>
          <a:prstGeom prst="rect">
            <a:avLst/>
          </a:prstGeom>
        </p:spPr>
        <p:txBody>
          <a:bodyPr lIns="0" tIns="0" rIns="0" bIns="0" rtlCol="0" anchor="t">
            <a:spAutoFit/>
          </a:bodyPr>
          <a:lstStyle/>
          <a:p>
            <a:pPr>
              <a:lnSpc>
                <a:spcPts val="12060"/>
              </a:lnSpc>
            </a:pPr>
            <a:r>
              <a:rPr lang="en-US" sz="6000" u="sng" dirty="0">
                <a:solidFill>
                  <a:srgbClr val="000000"/>
                </a:solidFill>
                <a:latin typeface="STSong" panose="02010600040101010101" charset="-122"/>
                <a:ea typeface="STSong" panose="02010600040101010101" charset="-122"/>
              </a:rPr>
              <a:t>METHODOLOGY</a:t>
            </a:r>
          </a:p>
        </p:txBody>
      </p:sp>
      <p:sp>
        <p:nvSpPr>
          <p:cNvPr id="11" name="TextBox 11"/>
          <p:cNvSpPr txBox="1"/>
          <p:nvPr/>
        </p:nvSpPr>
        <p:spPr>
          <a:xfrm>
            <a:off x="0" y="5241093"/>
            <a:ext cx="4502407" cy="3003323"/>
          </a:xfrm>
          <a:prstGeom prst="rect">
            <a:avLst/>
          </a:prstGeom>
        </p:spPr>
        <p:txBody>
          <a:bodyPr lIns="0" tIns="0" rIns="0" bIns="0" rtlCol="0" anchor="t">
            <a:spAutoFit/>
          </a:bodyPr>
          <a:lstStyle/>
          <a:p>
            <a:pPr algn="ctr">
              <a:lnSpc>
                <a:spcPts val="4760"/>
              </a:lnSpc>
            </a:pPr>
            <a:r>
              <a:rPr lang="en-US" sz="3400" dirty="0">
                <a:solidFill>
                  <a:srgbClr val="000000"/>
                </a:solidFill>
                <a:latin typeface="Open Sans Light"/>
              </a:rPr>
              <a:t> </a:t>
            </a:r>
            <a:r>
              <a:rPr lang="en-US" sz="2400" dirty="0">
                <a:solidFill>
                  <a:srgbClr val="000000"/>
                </a:solidFill>
                <a:latin typeface="Open Sans Light"/>
              </a:rPr>
              <a:t>Identifying future hiring needs and developing job descriptions and specifications. Users can search the latest job opportunities in the profession.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l="-20089" t="29325" r="-21026" b="14812"/>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072514" y="-209100"/>
            <a:ext cx="9525" cy="10496100"/>
          </a:xfrm>
          <a:prstGeom prst="rect">
            <a:avLst/>
          </a:prstGeom>
          <a:solidFill>
            <a:srgbClr val="000000"/>
          </a:solidFill>
        </p:spPr>
      </p:sp>
      <p:grpSp>
        <p:nvGrpSpPr>
          <p:cNvPr id="3" name="Group 3"/>
          <p:cNvGrpSpPr/>
          <p:nvPr/>
        </p:nvGrpSpPr>
        <p:grpSpPr>
          <a:xfrm>
            <a:off x="161925" y="1485900"/>
            <a:ext cx="1862963" cy="762000"/>
            <a:chOff x="0" y="0"/>
            <a:chExt cx="2184939" cy="429260"/>
          </a:xfrm>
        </p:grpSpPr>
        <p:sp>
          <p:nvSpPr>
            <p:cNvPr id="4" name="Freeform 4"/>
            <p:cNvSpPr/>
            <p:nvPr/>
          </p:nvSpPr>
          <p:spPr>
            <a:xfrm>
              <a:off x="0" y="-5080"/>
              <a:ext cx="2184940" cy="434340"/>
            </a:xfrm>
            <a:custGeom>
              <a:avLst/>
              <a:gdLst/>
              <a:ahLst/>
              <a:cxnLst/>
              <a:rect l="l" t="t" r="r" b="b"/>
              <a:pathLst>
                <a:path w="2184940" h="434340">
                  <a:moveTo>
                    <a:pt x="2167159" y="187960"/>
                  </a:moveTo>
                  <a:lnTo>
                    <a:pt x="1905539" y="11430"/>
                  </a:lnTo>
                  <a:cubicBezTo>
                    <a:pt x="1887759" y="0"/>
                    <a:pt x="1864899" y="3810"/>
                    <a:pt x="1852199" y="21590"/>
                  </a:cubicBezTo>
                  <a:cubicBezTo>
                    <a:pt x="1840769" y="39370"/>
                    <a:pt x="1844579" y="62230"/>
                    <a:pt x="1862359" y="74930"/>
                  </a:cubicBezTo>
                  <a:lnTo>
                    <a:pt x="2021109" y="181610"/>
                  </a:lnTo>
                  <a:lnTo>
                    <a:pt x="0" y="181610"/>
                  </a:lnTo>
                  <a:lnTo>
                    <a:pt x="0" y="257810"/>
                  </a:lnTo>
                  <a:lnTo>
                    <a:pt x="2021109" y="257810"/>
                  </a:lnTo>
                  <a:lnTo>
                    <a:pt x="1862359" y="364490"/>
                  </a:lnTo>
                  <a:cubicBezTo>
                    <a:pt x="1844579" y="375920"/>
                    <a:pt x="1840769" y="400050"/>
                    <a:pt x="1852199" y="417830"/>
                  </a:cubicBezTo>
                  <a:cubicBezTo>
                    <a:pt x="1859819" y="429260"/>
                    <a:pt x="1871249" y="434340"/>
                    <a:pt x="1883949" y="434340"/>
                  </a:cubicBezTo>
                  <a:cubicBezTo>
                    <a:pt x="1891569" y="434340"/>
                    <a:pt x="1899190" y="431800"/>
                    <a:pt x="1905540" y="427990"/>
                  </a:cubicBezTo>
                  <a:lnTo>
                    <a:pt x="2168429" y="251460"/>
                  </a:lnTo>
                  <a:cubicBezTo>
                    <a:pt x="2178590" y="243840"/>
                    <a:pt x="2184940" y="232410"/>
                    <a:pt x="2184940" y="219710"/>
                  </a:cubicBezTo>
                  <a:cubicBezTo>
                    <a:pt x="2184940" y="207010"/>
                    <a:pt x="2178590" y="195580"/>
                    <a:pt x="2167159" y="187960"/>
                  </a:cubicBezTo>
                  <a:close/>
                </a:path>
              </a:pathLst>
            </a:custGeom>
            <a:solidFill>
              <a:srgbClr val="000000"/>
            </a:solidFill>
          </p:spPr>
        </p:sp>
      </p:grpSp>
      <p:sp>
        <p:nvSpPr>
          <p:cNvPr id="5" name="AutoShape 5"/>
          <p:cNvSpPr/>
          <p:nvPr/>
        </p:nvSpPr>
        <p:spPr>
          <a:xfrm rot="-5400000">
            <a:off x="9661144" y="-1609282"/>
            <a:ext cx="9525" cy="15186786"/>
          </a:xfrm>
          <a:prstGeom prst="rect">
            <a:avLst/>
          </a:prstGeom>
          <a:solidFill>
            <a:srgbClr val="000000"/>
          </a:solidFill>
        </p:spPr>
      </p:sp>
      <p:sp>
        <p:nvSpPr>
          <p:cNvPr id="6" name="AutoShape 6"/>
          <p:cNvSpPr/>
          <p:nvPr/>
        </p:nvSpPr>
        <p:spPr>
          <a:xfrm rot="-5400000">
            <a:off x="13463897" y="-1087436"/>
            <a:ext cx="9569" cy="7562117"/>
          </a:xfrm>
          <a:prstGeom prst="rect">
            <a:avLst/>
          </a:prstGeom>
          <a:solidFill>
            <a:srgbClr val="000000"/>
          </a:solidFill>
        </p:spPr>
      </p:sp>
      <p:sp>
        <p:nvSpPr>
          <p:cNvPr id="7" name="AutoShape 7"/>
          <p:cNvSpPr/>
          <p:nvPr/>
        </p:nvSpPr>
        <p:spPr>
          <a:xfrm rot="-5400000">
            <a:off x="9661144" y="1669807"/>
            <a:ext cx="9526" cy="15186786"/>
          </a:xfrm>
          <a:prstGeom prst="rect">
            <a:avLst/>
          </a:prstGeom>
          <a:solidFill>
            <a:srgbClr val="000000"/>
          </a:solidFill>
        </p:spPr>
      </p:sp>
      <p:sp>
        <p:nvSpPr>
          <p:cNvPr id="8" name="AutoShape 8"/>
          <p:cNvSpPr/>
          <p:nvPr/>
        </p:nvSpPr>
        <p:spPr>
          <a:xfrm>
            <a:off x="9687623" y="-4762"/>
            <a:ext cx="9560" cy="10291762"/>
          </a:xfrm>
          <a:prstGeom prst="rect">
            <a:avLst/>
          </a:prstGeom>
          <a:solidFill>
            <a:srgbClr val="000000"/>
          </a:solidFill>
        </p:spPr>
      </p:sp>
      <p:sp>
        <p:nvSpPr>
          <p:cNvPr id="9" name="AutoShape 9"/>
          <p:cNvSpPr/>
          <p:nvPr/>
        </p:nvSpPr>
        <p:spPr>
          <a:xfrm>
            <a:off x="17249740" y="-4762"/>
            <a:ext cx="9560" cy="10291762"/>
          </a:xfrm>
          <a:prstGeom prst="rect">
            <a:avLst/>
          </a:prstGeom>
          <a:solidFill>
            <a:srgbClr val="000000"/>
          </a:solidFill>
        </p:spPr>
      </p:sp>
      <p:grpSp>
        <p:nvGrpSpPr>
          <p:cNvPr id="10" name="Group 10"/>
          <p:cNvGrpSpPr/>
          <p:nvPr/>
        </p:nvGrpSpPr>
        <p:grpSpPr>
          <a:xfrm>
            <a:off x="10266520" y="2951967"/>
            <a:ext cx="6078200" cy="2315583"/>
            <a:chOff x="0" y="0"/>
            <a:chExt cx="8104267" cy="3087444"/>
          </a:xfrm>
        </p:grpSpPr>
        <p:sp>
          <p:nvSpPr>
            <p:cNvPr id="11" name="TextBox 11"/>
            <p:cNvSpPr txBox="1"/>
            <p:nvPr/>
          </p:nvSpPr>
          <p:spPr>
            <a:xfrm>
              <a:off x="0" y="0"/>
              <a:ext cx="8104267" cy="723900"/>
            </a:xfrm>
            <a:prstGeom prst="rect">
              <a:avLst/>
            </a:prstGeom>
          </p:spPr>
          <p:txBody>
            <a:bodyPr lIns="0" tIns="0" rIns="0" bIns="0" rtlCol="0" anchor="t">
              <a:spAutoFit/>
            </a:bodyPr>
            <a:lstStyle/>
            <a:p>
              <a:pPr>
                <a:lnSpc>
                  <a:spcPts val="4320"/>
                </a:lnSpc>
              </a:pPr>
              <a:endParaRPr/>
            </a:p>
          </p:txBody>
        </p:sp>
        <p:sp>
          <p:nvSpPr>
            <p:cNvPr id="12" name="TextBox 12"/>
            <p:cNvSpPr txBox="1"/>
            <p:nvPr/>
          </p:nvSpPr>
          <p:spPr>
            <a:xfrm>
              <a:off x="0" y="993451"/>
              <a:ext cx="8104267" cy="1422400"/>
            </a:xfrm>
            <a:prstGeom prst="rect">
              <a:avLst/>
            </a:prstGeom>
          </p:spPr>
          <p:txBody>
            <a:bodyPr lIns="0" tIns="0" rIns="0" bIns="0" rtlCol="0" anchor="t">
              <a:spAutoFit/>
            </a:bodyPr>
            <a:lstStyle/>
            <a:p>
              <a:pPr>
                <a:lnSpc>
                  <a:spcPts val="4200"/>
                </a:lnSpc>
              </a:pPr>
              <a:r>
                <a:rPr lang="en-US" sz="3500">
                  <a:solidFill>
                    <a:srgbClr val="000000"/>
                  </a:solidFill>
                  <a:latin typeface="Cormorant Garamond Medium Bold"/>
                </a:rPr>
                <a:t>A New Job Opportunity via Mail and information exchange</a:t>
              </a:r>
            </a:p>
          </p:txBody>
        </p:sp>
        <p:sp>
          <p:nvSpPr>
            <p:cNvPr id="13" name="TextBox 13"/>
            <p:cNvSpPr txBox="1"/>
            <p:nvPr/>
          </p:nvSpPr>
          <p:spPr>
            <a:xfrm>
              <a:off x="0" y="2528644"/>
              <a:ext cx="8104267" cy="558800"/>
            </a:xfrm>
            <a:prstGeom prst="rect">
              <a:avLst/>
            </a:prstGeom>
          </p:spPr>
          <p:txBody>
            <a:bodyPr lIns="0" tIns="0" rIns="0" bIns="0" rtlCol="0" anchor="t">
              <a:spAutoFit/>
            </a:bodyPr>
            <a:lstStyle/>
            <a:p>
              <a:pPr>
                <a:lnSpc>
                  <a:spcPts val="3360"/>
                </a:lnSpc>
              </a:pPr>
              <a:endParaRPr/>
            </a:p>
          </p:txBody>
        </p:sp>
      </p:grpSp>
      <p:grpSp>
        <p:nvGrpSpPr>
          <p:cNvPr id="14" name="Group 14"/>
          <p:cNvGrpSpPr/>
          <p:nvPr/>
        </p:nvGrpSpPr>
        <p:grpSpPr>
          <a:xfrm>
            <a:off x="2882033" y="1067753"/>
            <a:ext cx="6411453" cy="3036172"/>
            <a:chOff x="0" y="171450"/>
            <a:chExt cx="8548604" cy="4048229"/>
          </a:xfrm>
        </p:grpSpPr>
        <p:sp>
          <p:nvSpPr>
            <p:cNvPr id="15" name="TextBox 15"/>
            <p:cNvSpPr txBox="1"/>
            <p:nvPr/>
          </p:nvSpPr>
          <p:spPr>
            <a:xfrm>
              <a:off x="0" y="3424024"/>
              <a:ext cx="8548604" cy="795655"/>
            </a:xfrm>
            <a:prstGeom prst="rect">
              <a:avLst/>
            </a:prstGeom>
          </p:spPr>
          <p:txBody>
            <a:bodyPr lIns="0" tIns="0" rIns="0" bIns="0" rtlCol="0" anchor="t">
              <a:spAutoFit/>
            </a:bodyPr>
            <a:lstStyle/>
            <a:p>
              <a:pPr>
                <a:lnSpc>
                  <a:spcPts val="5040"/>
                </a:lnSpc>
              </a:pPr>
              <a:endParaRPr/>
            </a:p>
          </p:txBody>
        </p:sp>
        <p:sp>
          <p:nvSpPr>
            <p:cNvPr id="16" name="TextBox 16"/>
            <p:cNvSpPr txBox="1"/>
            <p:nvPr/>
          </p:nvSpPr>
          <p:spPr>
            <a:xfrm>
              <a:off x="0" y="171450"/>
              <a:ext cx="8548604" cy="3009053"/>
            </a:xfrm>
            <a:prstGeom prst="rect">
              <a:avLst/>
            </a:prstGeom>
          </p:spPr>
          <p:txBody>
            <a:bodyPr lIns="0" tIns="0" rIns="0" bIns="0" rtlCol="0" anchor="t">
              <a:spAutoFit/>
            </a:bodyPr>
            <a:lstStyle/>
            <a:p>
              <a:pPr>
                <a:lnSpc>
                  <a:spcPts val="8800"/>
                </a:lnSpc>
              </a:pPr>
              <a:r>
                <a:rPr lang="en-US" sz="8800" dirty="0">
                  <a:solidFill>
                    <a:srgbClr val="000000"/>
                  </a:solidFill>
                  <a:latin typeface="Cormorant Garamond Bold Bold"/>
                </a:rPr>
                <a:t>USER FEATURES:</a:t>
              </a:r>
            </a:p>
          </p:txBody>
        </p:sp>
      </p:grpSp>
      <p:grpSp>
        <p:nvGrpSpPr>
          <p:cNvPr id="17" name="Group 17"/>
          <p:cNvGrpSpPr/>
          <p:nvPr/>
        </p:nvGrpSpPr>
        <p:grpSpPr>
          <a:xfrm>
            <a:off x="2651460" y="5654475"/>
            <a:ext cx="7370053" cy="2633132"/>
            <a:chOff x="0" y="0"/>
            <a:chExt cx="9826737" cy="3510843"/>
          </a:xfrm>
        </p:grpSpPr>
        <p:sp>
          <p:nvSpPr>
            <p:cNvPr id="18" name="TextBox 18"/>
            <p:cNvSpPr txBox="1"/>
            <p:nvPr/>
          </p:nvSpPr>
          <p:spPr>
            <a:xfrm>
              <a:off x="0" y="0"/>
              <a:ext cx="9826737" cy="913340"/>
            </a:xfrm>
            <a:prstGeom prst="rect">
              <a:avLst/>
            </a:prstGeom>
          </p:spPr>
          <p:txBody>
            <a:bodyPr lIns="0" tIns="0" rIns="0" bIns="0" rtlCol="0" anchor="t">
              <a:spAutoFit/>
            </a:bodyPr>
            <a:lstStyle/>
            <a:p>
              <a:pPr>
                <a:lnSpc>
                  <a:spcPts val="5450"/>
                </a:lnSpc>
              </a:pPr>
              <a:endParaRPr/>
            </a:p>
          </p:txBody>
        </p:sp>
        <p:sp>
          <p:nvSpPr>
            <p:cNvPr id="19" name="TextBox 19"/>
            <p:cNvSpPr txBox="1"/>
            <p:nvPr/>
          </p:nvSpPr>
          <p:spPr>
            <a:xfrm>
              <a:off x="0" y="1253430"/>
              <a:ext cx="9826737" cy="1410068"/>
            </a:xfrm>
            <a:prstGeom prst="rect">
              <a:avLst/>
            </a:prstGeom>
          </p:spPr>
          <p:txBody>
            <a:bodyPr lIns="0" tIns="0" rIns="0" bIns="0" rtlCol="0" anchor="t">
              <a:spAutoFit/>
            </a:bodyPr>
            <a:lstStyle/>
            <a:p>
              <a:pPr>
                <a:lnSpc>
                  <a:spcPts val="4240"/>
                </a:lnSpc>
              </a:pPr>
              <a:r>
                <a:rPr lang="en-US" sz="3530">
                  <a:solidFill>
                    <a:srgbClr val="000000"/>
                  </a:solidFill>
                  <a:latin typeface="Cormorant Garamond Medium Bold"/>
                </a:rPr>
                <a:t>Wider audience reach due to website accessibility 24/7</a:t>
              </a:r>
            </a:p>
          </p:txBody>
        </p:sp>
        <p:sp>
          <p:nvSpPr>
            <p:cNvPr id="20" name="TextBox 20"/>
            <p:cNvSpPr txBox="1"/>
            <p:nvPr/>
          </p:nvSpPr>
          <p:spPr>
            <a:xfrm>
              <a:off x="0" y="2805809"/>
              <a:ext cx="9826737" cy="705034"/>
            </a:xfrm>
            <a:prstGeom prst="rect">
              <a:avLst/>
            </a:prstGeom>
          </p:spPr>
          <p:txBody>
            <a:bodyPr lIns="0" tIns="0" rIns="0" bIns="0" rtlCol="0" anchor="t">
              <a:spAutoFit/>
            </a:bodyPr>
            <a:lstStyle/>
            <a:p>
              <a:pPr>
                <a:lnSpc>
                  <a:spcPts val="4240"/>
                </a:lnSpc>
              </a:pPr>
              <a:r>
                <a:rPr lang="en-US" sz="3530">
                  <a:solidFill>
                    <a:srgbClr val="000000"/>
                  </a:solidFill>
                  <a:latin typeface="Cormorant Garamond Medium"/>
                </a:rPr>
                <a:t>Information Exchange</a:t>
              </a:r>
            </a:p>
          </p:txBody>
        </p:sp>
      </p:grpSp>
      <p:grpSp>
        <p:nvGrpSpPr>
          <p:cNvPr id="21" name="Group 21"/>
          <p:cNvGrpSpPr/>
          <p:nvPr/>
        </p:nvGrpSpPr>
        <p:grpSpPr>
          <a:xfrm>
            <a:off x="10266520" y="6317664"/>
            <a:ext cx="5731218" cy="1810758"/>
            <a:chOff x="0" y="0"/>
            <a:chExt cx="7641624" cy="2414344"/>
          </a:xfrm>
        </p:grpSpPr>
        <p:sp>
          <p:nvSpPr>
            <p:cNvPr id="22" name="TextBox 22"/>
            <p:cNvSpPr txBox="1"/>
            <p:nvPr/>
          </p:nvSpPr>
          <p:spPr>
            <a:xfrm>
              <a:off x="0" y="0"/>
              <a:ext cx="7641624" cy="723900"/>
            </a:xfrm>
            <a:prstGeom prst="rect">
              <a:avLst/>
            </a:prstGeom>
          </p:spPr>
          <p:txBody>
            <a:bodyPr lIns="0" tIns="0" rIns="0" bIns="0" rtlCol="0" anchor="t">
              <a:spAutoFit/>
            </a:bodyPr>
            <a:lstStyle/>
            <a:p>
              <a:pPr>
                <a:lnSpc>
                  <a:spcPts val="4320"/>
                </a:lnSpc>
              </a:pPr>
              <a:endParaRPr/>
            </a:p>
          </p:txBody>
        </p:sp>
        <p:sp>
          <p:nvSpPr>
            <p:cNvPr id="23" name="TextBox 23"/>
            <p:cNvSpPr txBox="1"/>
            <p:nvPr/>
          </p:nvSpPr>
          <p:spPr>
            <a:xfrm>
              <a:off x="0" y="993451"/>
              <a:ext cx="7641624" cy="749300"/>
            </a:xfrm>
            <a:prstGeom prst="rect">
              <a:avLst/>
            </a:prstGeom>
          </p:spPr>
          <p:txBody>
            <a:bodyPr lIns="0" tIns="0" rIns="0" bIns="0" rtlCol="0" anchor="t">
              <a:spAutoFit/>
            </a:bodyPr>
            <a:lstStyle/>
            <a:p>
              <a:pPr>
                <a:lnSpc>
                  <a:spcPts val="4440"/>
                </a:lnSpc>
              </a:pPr>
              <a:r>
                <a:rPr lang="en-US" sz="3700">
                  <a:solidFill>
                    <a:srgbClr val="000000"/>
                  </a:solidFill>
                  <a:latin typeface="Cormorant Garamond Medium Bold"/>
                </a:rPr>
                <a:t>Credibility.</a:t>
              </a:r>
            </a:p>
          </p:txBody>
        </p:sp>
        <p:sp>
          <p:nvSpPr>
            <p:cNvPr id="24" name="TextBox 24"/>
            <p:cNvSpPr txBox="1"/>
            <p:nvPr/>
          </p:nvSpPr>
          <p:spPr>
            <a:xfrm>
              <a:off x="0" y="1855544"/>
              <a:ext cx="7641624" cy="558800"/>
            </a:xfrm>
            <a:prstGeom prst="rect">
              <a:avLst/>
            </a:prstGeom>
          </p:spPr>
          <p:txBody>
            <a:bodyPr lIns="0" tIns="0" rIns="0" bIns="0" rtlCol="0" anchor="t">
              <a:spAutoFit/>
            </a:bodyPr>
            <a:lstStyle/>
            <a:p>
              <a:pPr>
                <a:lnSpc>
                  <a:spcPts val="3360"/>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E2D79"/>
        </a:solidFill>
        <a:effectLst/>
      </p:bgPr>
    </p:bg>
    <p:spTree>
      <p:nvGrpSpPr>
        <p:cNvPr id="1" name=""/>
        <p:cNvGrpSpPr/>
        <p:nvPr/>
      </p:nvGrpSpPr>
      <p:grpSpPr>
        <a:xfrm>
          <a:off x="0" y="0"/>
          <a:ext cx="0" cy="0"/>
          <a:chOff x="0" y="0"/>
          <a:chExt cx="0" cy="0"/>
        </a:xfrm>
      </p:grpSpPr>
      <p:sp>
        <p:nvSpPr>
          <p:cNvPr id="2" name="AutoShape 2"/>
          <p:cNvSpPr/>
          <p:nvPr/>
        </p:nvSpPr>
        <p:spPr>
          <a:xfrm>
            <a:off x="7261274" y="3884176"/>
            <a:ext cx="11196917" cy="0"/>
          </a:xfrm>
          <a:prstGeom prst="line">
            <a:avLst/>
          </a:prstGeom>
          <a:ln w="9525" cap="rnd">
            <a:solidFill>
              <a:srgbClr val="FFFFFF"/>
            </a:solidFill>
            <a:prstDash val="solid"/>
            <a:headEnd type="none" w="sm" len="sm"/>
            <a:tailEnd type="none" w="sm" len="sm"/>
          </a:ln>
        </p:spPr>
      </p:sp>
      <p:sp>
        <p:nvSpPr>
          <p:cNvPr id="3" name="AutoShape 3"/>
          <p:cNvSpPr/>
          <p:nvPr/>
        </p:nvSpPr>
        <p:spPr>
          <a:xfrm>
            <a:off x="7261274" y="5133975"/>
            <a:ext cx="11196917" cy="0"/>
          </a:xfrm>
          <a:prstGeom prst="line">
            <a:avLst/>
          </a:prstGeom>
          <a:ln w="9525" cap="rnd">
            <a:solidFill>
              <a:srgbClr val="FFFFFF"/>
            </a:solidFill>
            <a:prstDash val="solid"/>
            <a:headEnd type="none" w="sm" len="sm"/>
            <a:tailEnd type="none" w="sm" len="sm"/>
          </a:ln>
        </p:spPr>
      </p:sp>
      <p:sp>
        <p:nvSpPr>
          <p:cNvPr id="4" name="AutoShape 4"/>
          <p:cNvSpPr/>
          <p:nvPr/>
        </p:nvSpPr>
        <p:spPr>
          <a:xfrm>
            <a:off x="7261274" y="6383774"/>
            <a:ext cx="11196917" cy="0"/>
          </a:xfrm>
          <a:prstGeom prst="line">
            <a:avLst/>
          </a:prstGeom>
          <a:ln w="9525" cap="rnd">
            <a:solidFill>
              <a:srgbClr val="FFFFFF"/>
            </a:solidFill>
            <a:prstDash val="solid"/>
            <a:headEnd type="none" w="sm" len="sm"/>
            <a:tailEnd type="none" w="sm" len="sm"/>
          </a:ln>
        </p:spPr>
      </p:sp>
      <p:sp>
        <p:nvSpPr>
          <p:cNvPr id="5" name="TextBox 5"/>
          <p:cNvSpPr txBox="1"/>
          <p:nvPr/>
        </p:nvSpPr>
        <p:spPr>
          <a:xfrm>
            <a:off x="715977" y="830091"/>
            <a:ext cx="5158430" cy="1933575"/>
          </a:xfrm>
          <a:prstGeom prst="rect">
            <a:avLst/>
          </a:prstGeom>
        </p:spPr>
        <p:txBody>
          <a:bodyPr lIns="0" tIns="0" rIns="0" bIns="0" rtlCol="0" anchor="t">
            <a:spAutoFit/>
          </a:bodyPr>
          <a:lstStyle/>
          <a:p>
            <a:pPr marL="0" lvl="0" indent="0">
              <a:lnSpc>
                <a:spcPts val="7645"/>
              </a:lnSpc>
              <a:spcBef>
                <a:spcPct val="0"/>
              </a:spcBef>
            </a:pPr>
            <a:r>
              <a:rPr lang="en-US" sz="6370" u="sng" spc="-127" dirty="0">
                <a:solidFill>
                  <a:srgbClr val="FFFFFF"/>
                </a:solidFill>
                <a:latin typeface="Yeseva One Bold"/>
              </a:rPr>
              <a:t>Admin Features :</a:t>
            </a:r>
          </a:p>
        </p:txBody>
      </p:sp>
      <p:grpSp>
        <p:nvGrpSpPr>
          <p:cNvPr id="6" name="Group 6"/>
          <p:cNvGrpSpPr/>
          <p:nvPr/>
        </p:nvGrpSpPr>
        <p:grpSpPr>
          <a:xfrm>
            <a:off x="6716373" y="2908273"/>
            <a:ext cx="8393509" cy="919480"/>
            <a:chOff x="0" y="0"/>
            <a:chExt cx="11191346" cy="1225973"/>
          </a:xfrm>
        </p:grpSpPr>
        <p:sp>
          <p:nvSpPr>
            <p:cNvPr id="7" name="TextBox 7"/>
            <p:cNvSpPr txBox="1"/>
            <p:nvPr/>
          </p:nvSpPr>
          <p:spPr>
            <a:xfrm>
              <a:off x="0" y="-5927"/>
              <a:ext cx="2372133" cy="571500"/>
            </a:xfrm>
            <a:prstGeom prst="rect">
              <a:avLst/>
            </a:prstGeom>
          </p:spPr>
          <p:txBody>
            <a:bodyPr lIns="0" tIns="0" rIns="0" bIns="0" rtlCol="0" anchor="t">
              <a:spAutoFit/>
            </a:bodyPr>
            <a:lstStyle/>
            <a:p>
              <a:pPr marL="0" lvl="0" indent="0">
                <a:lnSpc>
                  <a:spcPts val="4095"/>
                </a:lnSpc>
              </a:pPr>
              <a:r>
                <a:rPr lang="en-US" sz="2100">
                  <a:solidFill>
                    <a:srgbClr val="FFFFFF"/>
                  </a:solidFill>
                  <a:latin typeface="Open Sauce Bold"/>
                </a:rPr>
                <a:t> </a:t>
              </a:r>
            </a:p>
          </p:txBody>
        </p:sp>
        <p:sp>
          <p:nvSpPr>
            <p:cNvPr id="8" name="TextBox 8"/>
            <p:cNvSpPr txBox="1"/>
            <p:nvPr/>
          </p:nvSpPr>
          <p:spPr>
            <a:xfrm>
              <a:off x="2201831" y="-57150"/>
              <a:ext cx="8989515" cy="128312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Open Sauce"/>
                </a:rPr>
                <a:t>Admin can control the data available on the database.</a:t>
              </a:r>
            </a:p>
          </p:txBody>
        </p:sp>
      </p:grpSp>
      <p:sp>
        <p:nvSpPr>
          <p:cNvPr id="9" name="TextBox 9"/>
          <p:cNvSpPr txBox="1"/>
          <p:nvPr/>
        </p:nvSpPr>
        <p:spPr>
          <a:xfrm>
            <a:off x="8329018" y="3990039"/>
            <a:ext cx="7428404" cy="990449"/>
          </a:xfrm>
          <a:prstGeom prst="rect">
            <a:avLst/>
          </a:prstGeom>
        </p:spPr>
        <p:txBody>
          <a:bodyPr lIns="0" tIns="0" rIns="0" bIns="0" rtlCol="0" anchor="t">
            <a:spAutoFit/>
          </a:bodyPr>
          <a:lstStyle/>
          <a:p>
            <a:pPr>
              <a:lnSpc>
                <a:spcPts val="3980"/>
              </a:lnSpc>
              <a:spcBef>
                <a:spcPct val="0"/>
              </a:spcBef>
            </a:pPr>
            <a:r>
              <a:rPr lang="en-US" sz="2840" dirty="0">
                <a:solidFill>
                  <a:srgbClr val="FFFFFF"/>
                </a:solidFill>
                <a:latin typeface="Open Sauce"/>
              </a:rPr>
              <a:t>Admins can add content on all pages and access all items in the Admin Toolbar.</a:t>
            </a:r>
            <a:r>
              <a:rPr lang="en-US" sz="1220" dirty="0">
                <a:solidFill>
                  <a:srgbClr val="FFFFFF"/>
                </a:solidFill>
                <a:latin typeface="Arimo"/>
              </a:rPr>
              <a:t> </a:t>
            </a:r>
          </a:p>
        </p:txBody>
      </p:sp>
      <p:grpSp>
        <p:nvGrpSpPr>
          <p:cNvPr id="10" name="Group 10"/>
          <p:cNvGrpSpPr/>
          <p:nvPr/>
        </p:nvGrpSpPr>
        <p:grpSpPr>
          <a:xfrm>
            <a:off x="6183183" y="5333273"/>
            <a:ext cx="11076117" cy="919480"/>
            <a:chOff x="0" y="0"/>
            <a:chExt cx="14768156" cy="1225973"/>
          </a:xfrm>
        </p:grpSpPr>
        <p:sp>
          <p:nvSpPr>
            <p:cNvPr id="11" name="TextBox 11"/>
            <p:cNvSpPr txBox="1"/>
            <p:nvPr/>
          </p:nvSpPr>
          <p:spPr>
            <a:xfrm>
              <a:off x="0" y="-666327"/>
              <a:ext cx="3130279" cy="571500"/>
            </a:xfrm>
            <a:prstGeom prst="rect">
              <a:avLst/>
            </a:prstGeom>
          </p:spPr>
          <p:txBody>
            <a:bodyPr lIns="0" tIns="0" rIns="0" bIns="0" rtlCol="0" anchor="t">
              <a:spAutoFit/>
            </a:bodyPr>
            <a:lstStyle/>
            <a:p>
              <a:pPr marL="0" lvl="0" indent="0">
                <a:lnSpc>
                  <a:spcPts val="4095"/>
                </a:lnSpc>
              </a:pPr>
              <a:endParaRPr/>
            </a:p>
          </p:txBody>
        </p:sp>
        <p:sp>
          <p:nvSpPr>
            <p:cNvPr id="12" name="TextBox 12"/>
            <p:cNvSpPr txBox="1"/>
            <p:nvPr/>
          </p:nvSpPr>
          <p:spPr>
            <a:xfrm>
              <a:off x="2905548" y="-57150"/>
              <a:ext cx="11862608" cy="1283123"/>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Open Sauce"/>
                </a:rPr>
                <a:t>Admins can control site-wide settings like the design of your website and the homepage layout.</a:t>
              </a:r>
            </a:p>
          </p:txBody>
        </p:sp>
      </p:grpSp>
      <p:grpSp>
        <p:nvGrpSpPr>
          <p:cNvPr id="13" name="Group 13"/>
          <p:cNvGrpSpPr/>
          <p:nvPr/>
        </p:nvGrpSpPr>
        <p:grpSpPr>
          <a:xfrm>
            <a:off x="6334223" y="6524319"/>
            <a:ext cx="10246183" cy="919480"/>
            <a:chOff x="0" y="0"/>
            <a:chExt cx="13661577" cy="1225973"/>
          </a:xfrm>
        </p:grpSpPr>
        <p:sp>
          <p:nvSpPr>
            <p:cNvPr id="14" name="TextBox 14"/>
            <p:cNvSpPr txBox="1"/>
            <p:nvPr/>
          </p:nvSpPr>
          <p:spPr>
            <a:xfrm>
              <a:off x="0" y="-739563"/>
              <a:ext cx="2895727" cy="571500"/>
            </a:xfrm>
            <a:prstGeom prst="rect">
              <a:avLst/>
            </a:prstGeom>
          </p:spPr>
          <p:txBody>
            <a:bodyPr lIns="0" tIns="0" rIns="0" bIns="0" rtlCol="0" anchor="t">
              <a:spAutoFit/>
            </a:bodyPr>
            <a:lstStyle/>
            <a:p>
              <a:pPr marL="0" lvl="0" indent="0">
                <a:lnSpc>
                  <a:spcPts val="4095"/>
                </a:lnSpc>
              </a:pPr>
              <a:r>
                <a:rPr lang="en-US" sz="2100">
                  <a:solidFill>
                    <a:srgbClr val="FFFFFF"/>
                  </a:solidFill>
                  <a:latin typeface="Open Sauce Bold"/>
                </a:rPr>
                <a:t> </a:t>
              </a:r>
            </a:p>
          </p:txBody>
        </p:sp>
        <p:sp>
          <p:nvSpPr>
            <p:cNvPr id="15" name="TextBox 15"/>
            <p:cNvSpPr txBox="1"/>
            <p:nvPr/>
          </p:nvSpPr>
          <p:spPr>
            <a:xfrm>
              <a:off x="2687835" y="-57150"/>
              <a:ext cx="10973742" cy="1283123"/>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Open Sauce"/>
                </a:rPr>
                <a:t>Admins can change the layout, format, outlook, images, links and functionalities of the website.</a:t>
              </a:r>
            </a:p>
          </p:txBody>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6375546" y="425509"/>
            <a:ext cx="3917637" cy="3183970"/>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384958">
            <a:off x="-440507" y="6944716"/>
            <a:ext cx="2100214" cy="2391549"/>
          </a:xfrm>
          <a:prstGeom prst="rect">
            <a:avLst/>
          </a:prstGeom>
        </p:spPr>
      </p:pic>
      <p:pic>
        <p:nvPicPr>
          <p:cNvPr id="18" name="Picture 1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61274" y="3126546"/>
            <a:ext cx="542068" cy="482933"/>
          </a:xfrm>
          <a:prstGeom prst="rect">
            <a:avLst/>
          </a:prstGeom>
        </p:spPr>
      </p:pic>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61274" y="4272372"/>
            <a:ext cx="542068" cy="482933"/>
          </a:xfrm>
          <a:prstGeom prst="rect">
            <a:avLst/>
          </a:prstGeom>
        </p:spPr>
      </p:pic>
      <p:pic>
        <p:nvPicPr>
          <p:cNvPr id="20" name="Picture 2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61274" y="5551547"/>
            <a:ext cx="542068" cy="482933"/>
          </a:xfrm>
          <a:prstGeom prst="rect">
            <a:avLst/>
          </a:prstGeom>
        </p:spPr>
      </p:pic>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61274" y="6742592"/>
            <a:ext cx="542068" cy="4829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6"/>
                                        </p:tgtEl>
                                        <p:attrNameLst>
                                          <p:attrName>r</p:attrName>
                                        </p:attrNameLst>
                                      </p:cBhvr>
                                    </p:animRot>
                                    <p:animRot by="-240000">
                                      <p:cBhvr>
                                        <p:cTn id="15" dur="200" fill="hold">
                                          <p:stCondLst>
                                            <p:cond delay="200"/>
                                          </p:stCondLst>
                                        </p:cTn>
                                        <p:tgtEl>
                                          <p:spTgt spid="16"/>
                                        </p:tgtEl>
                                        <p:attrNameLst>
                                          <p:attrName>r</p:attrName>
                                        </p:attrNameLst>
                                      </p:cBhvr>
                                    </p:animRot>
                                    <p:animRot by="240000">
                                      <p:cBhvr>
                                        <p:cTn id="16" dur="200" fill="hold">
                                          <p:stCondLst>
                                            <p:cond delay="400"/>
                                          </p:stCondLst>
                                        </p:cTn>
                                        <p:tgtEl>
                                          <p:spTgt spid="16"/>
                                        </p:tgtEl>
                                        <p:attrNameLst>
                                          <p:attrName>r</p:attrName>
                                        </p:attrNameLst>
                                      </p:cBhvr>
                                    </p:animRot>
                                    <p:animRot by="-240000">
                                      <p:cBhvr>
                                        <p:cTn id="17" dur="200" fill="hold">
                                          <p:stCondLst>
                                            <p:cond delay="600"/>
                                          </p:stCondLst>
                                        </p:cTn>
                                        <p:tgtEl>
                                          <p:spTgt spid="16"/>
                                        </p:tgtEl>
                                        <p:attrNameLst>
                                          <p:attrName>r</p:attrName>
                                        </p:attrNameLst>
                                      </p:cBhvr>
                                    </p:animRot>
                                    <p:animRot by="120000">
                                      <p:cBhvr>
                                        <p:cTn id="18"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ext Box 1"/>
          <p:cNvSpPr txBox="1"/>
          <p:nvPr/>
        </p:nvSpPr>
        <p:spPr>
          <a:xfrm>
            <a:off x="1481455" y="494665"/>
            <a:ext cx="6562725" cy="768350"/>
          </a:xfrm>
          <a:prstGeom prst="rect">
            <a:avLst/>
          </a:prstGeom>
          <a:noFill/>
        </p:spPr>
        <p:txBody>
          <a:bodyPr wrap="square" rtlCol="0">
            <a:spAutoFit/>
          </a:bodyPr>
          <a:lstStyle/>
          <a:p>
            <a:r>
              <a:rPr lang="en-US" sz="4400" b="1" dirty="0">
                <a:latin typeface="STSong" panose="02010600040101010101" charset="-122"/>
                <a:ea typeface="STSong" panose="02010600040101010101" charset="-122"/>
                <a:cs typeface="+mn-ea"/>
              </a:rPr>
              <a:t>WEBSITE HOMEPAGE :</a:t>
            </a:r>
          </a:p>
        </p:txBody>
      </p:sp>
      <p:pic>
        <p:nvPicPr>
          <p:cNvPr id="3" name="Picture 3" descr="Screenshot 2021-07-13 at 3.54.39 PM"/>
          <p:cNvPicPr>
            <a:picLocks noChangeAspect="1"/>
          </p:cNvPicPr>
          <p:nvPr/>
        </p:nvPicPr>
        <p:blipFill>
          <a:blip r:embed="rId2"/>
          <a:stretch>
            <a:fillRect/>
          </a:stretch>
        </p:blipFill>
        <p:spPr>
          <a:xfrm>
            <a:off x="3291840" y="1485900"/>
            <a:ext cx="12705080" cy="7941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outVertic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7" name="Picture 7" descr="Screenshot 2021-07-13 at 4.41.40 PM"/>
          <p:cNvPicPr>
            <a:picLocks noChangeAspect="1"/>
          </p:cNvPicPr>
          <p:nvPr/>
        </p:nvPicPr>
        <p:blipFill>
          <a:blip r:embed="rId2"/>
          <a:stretch>
            <a:fillRect/>
          </a:stretch>
        </p:blipFill>
        <p:spPr>
          <a:xfrm>
            <a:off x="2357755" y="901700"/>
            <a:ext cx="13597890" cy="8499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9" name="Picture 9" descr="Screenshot 2021-07-13 at 4.43.05 PM"/>
          <p:cNvPicPr>
            <a:picLocks noChangeAspect="1"/>
          </p:cNvPicPr>
          <p:nvPr/>
        </p:nvPicPr>
        <p:blipFill>
          <a:blip r:embed="rId2"/>
          <a:stretch>
            <a:fillRect/>
          </a:stretch>
        </p:blipFill>
        <p:spPr>
          <a:xfrm>
            <a:off x="2707005" y="1118870"/>
            <a:ext cx="13086715" cy="8181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11" name="Picture 11" descr="Screenshot 2021-07-13 at 4.44.43 PM"/>
          <p:cNvPicPr>
            <a:picLocks noChangeAspect="1"/>
          </p:cNvPicPr>
          <p:nvPr/>
        </p:nvPicPr>
        <p:blipFill>
          <a:blip r:embed="rId2"/>
          <a:stretch>
            <a:fillRect/>
          </a:stretch>
        </p:blipFill>
        <p:spPr>
          <a:xfrm>
            <a:off x="2693035" y="921385"/>
            <a:ext cx="13543915" cy="8469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13" name="Picture 13" descr="Screenshot 2021-07-13 at 4.45.20 PM"/>
          <p:cNvPicPr>
            <a:picLocks noChangeAspect="1"/>
          </p:cNvPicPr>
          <p:nvPr/>
        </p:nvPicPr>
        <p:blipFill>
          <a:blip r:embed="rId2"/>
          <a:stretch>
            <a:fillRect/>
          </a:stretch>
        </p:blipFill>
        <p:spPr>
          <a:xfrm>
            <a:off x="2764790" y="935990"/>
            <a:ext cx="13171170" cy="8232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14" name="Picture 14" descr="Screenshot 2021-07-13 at 4.46.56 PM"/>
          <p:cNvPicPr>
            <a:picLocks noChangeAspect="1"/>
          </p:cNvPicPr>
          <p:nvPr/>
        </p:nvPicPr>
        <p:blipFill>
          <a:blip r:embed="rId2"/>
          <a:stretch>
            <a:fillRect/>
          </a:stretch>
        </p:blipFill>
        <p:spPr>
          <a:xfrm>
            <a:off x="2249170" y="760730"/>
            <a:ext cx="13869035" cy="8668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15" name="Picture 15" descr="Screenshot 2021-07-13 at 4.49.58 PM"/>
          <p:cNvPicPr>
            <a:picLocks noChangeAspect="1"/>
          </p:cNvPicPr>
          <p:nvPr/>
        </p:nvPicPr>
        <p:blipFill>
          <a:blip r:embed="rId2"/>
          <a:stretch>
            <a:fillRect/>
          </a:stretch>
        </p:blipFill>
        <p:spPr>
          <a:xfrm>
            <a:off x="2479040" y="977265"/>
            <a:ext cx="13526135" cy="8455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1104900"/>
            <a:ext cx="5144659" cy="2552700"/>
          </a:xfrm>
          <a:prstGeom prst="rect">
            <a:avLst/>
          </a:prstGeom>
        </p:spPr>
        <p:txBody>
          <a:bodyPr lIns="0" tIns="0" rIns="0" bIns="0" rtlCol="0" anchor="t">
            <a:spAutoFit/>
          </a:bodyPr>
          <a:lstStyle/>
          <a:p>
            <a:pPr>
              <a:lnSpc>
                <a:spcPts val="9900"/>
              </a:lnSpc>
            </a:pPr>
            <a:r>
              <a:rPr lang="en-US" sz="9000" dirty="0">
                <a:solidFill>
                  <a:srgbClr val="000000"/>
                </a:solidFill>
                <a:latin typeface="Belleza"/>
              </a:rPr>
              <a:t>Student Details :</a:t>
            </a:r>
          </a:p>
        </p:txBody>
      </p:sp>
      <p:grpSp>
        <p:nvGrpSpPr>
          <p:cNvPr id="3" name="Group 3"/>
          <p:cNvGrpSpPr/>
          <p:nvPr/>
        </p:nvGrpSpPr>
        <p:grpSpPr>
          <a:xfrm>
            <a:off x="6082694" y="1028700"/>
            <a:ext cx="11335221" cy="1130247"/>
            <a:chOff x="0" y="0"/>
            <a:chExt cx="28818559" cy="2873530"/>
          </a:xfrm>
        </p:grpSpPr>
        <p:sp>
          <p:nvSpPr>
            <p:cNvPr id="4" name="Freeform 4"/>
            <p:cNvSpPr/>
            <p:nvPr/>
          </p:nvSpPr>
          <p:spPr>
            <a:xfrm>
              <a:off x="31750" y="31750"/>
              <a:ext cx="28755060" cy="2810030"/>
            </a:xfrm>
            <a:custGeom>
              <a:avLst/>
              <a:gdLst/>
              <a:ahLst/>
              <a:cxnLst/>
              <a:rect l="l" t="t" r="r" b="b"/>
              <a:pathLst>
                <a:path w="28755060" h="2810030">
                  <a:moveTo>
                    <a:pt x="28662350" y="2810030"/>
                  </a:moveTo>
                  <a:lnTo>
                    <a:pt x="92710" y="2810030"/>
                  </a:lnTo>
                  <a:cubicBezTo>
                    <a:pt x="41910" y="2810030"/>
                    <a:pt x="0" y="2768120"/>
                    <a:pt x="0" y="2717320"/>
                  </a:cubicBezTo>
                  <a:lnTo>
                    <a:pt x="0" y="92710"/>
                  </a:lnTo>
                  <a:cubicBezTo>
                    <a:pt x="0" y="41910"/>
                    <a:pt x="41910" y="0"/>
                    <a:pt x="92710" y="0"/>
                  </a:cubicBezTo>
                  <a:lnTo>
                    <a:pt x="28661078" y="0"/>
                  </a:lnTo>
                  <a:cubicBezTo>
                    <a:pt x="28711878" y="0"/>
                    <a:pt x="28753789" y="41910"/>
                    <a:pt x="28753789" y="92710"/>
                  </a:cubicBezTo>
                  <a:lnTo>
                    <a:pt x="28753789" y="2716050"/>
                  </a:lnTo>
                  <a:cubicBezTo>
                    <a:pt x="28755060" y="2768120"/>
                    <a:pt x="28713150" y="2810030"/>
                    <a:pt x="28662350" y="2810030"/>
                  </a:cubicBezTo>
                  <a:close/>
                </a:path>
              </a:pathLst>
            </a:custGeom>
            <a:solidFill>
              <a:srgbClr val="FFFFFF"/>
            </a:solidFill>
            <a:ln>
              <a:solidFill>
                <a:srgbClr val="000000"/>
              </a:solidFill>
            </a:ln>
          </p:spPr>
        </p:sp>
        <p:sp>
          <p:nvSpPr>
            <p:cNvPr id="5" name="Freeform 5"/>
            <p:cNvSpPr/>
            <p:nvPr/>
          </p:nvSpPr>
          <p:spPr>
            <a:xfrm>
              <a:off x="0" y="0"/>
              <a:ext cx="28818560" cy="2873530"/>
            </a:xfrm>
            <a:custGeom>
              <a:avLst/>
              <a:gdLst/>
              <a:ahLst/>
              <a:cxnLst/>
              <a:rect l="l" t="t" r="r" b="b"/>
              <a:pathLst>
                <a:path w="28818560" h="2873530">
                  <a:moveTo>
                    <a:pt x="28694100" y="59690"/>
                  </a:moveTo>
                  <a:cubicBezTo>
                    <a:pt x="28729660" y="59690"/>
                    <a:pt x="28758868" y="88900"/>
                    <a:pt x="28758868" y="124460"/>
                  </a:cubicBezTo>
                  <a:lnTo>
                    <a:pt x="28758868" y="2749070"/>
                  </a:lnTo>
                  <a:cubicBezTo>
                    <a:pt x="28758868" y="2784630"/>
                    <a:pt x="28729660" y="2813840"/>
                    <a:pt x="28694100" y="2813840"/>
                  </a:cubicBezTo>
                  <a:lnTo>
                    <a:pt x="124460" y="2813840"/>
                  </a:lnTo>
                  <a:cubicBezTo>
                    <a:pt x="88900" y="2813840"/>
                    <a:pt x="59690" y="2784630"/>
                    <a:pt x="59690" y="2749070"/>
                  </a:cubicBezTo>
                  <a:lnTo>
                    <a:pt x="59690" y="124460"/>
                  </a:lnTo>
                  <a:cubicBezTo>
                    <a:pt x="59690" y="88900"/>
                    <a:pt x="88900" y="59690"/>
                    <a:pt x="124460" y="59690"/>
                  </a:cubicBezTo>
                  <a:lnTo>
                    <a:pt x="28694100" y="59690"/>
                  </a:lnTo>
                  <a:moveTo>
                    <a:pt x="28694100" y="0"/>
                  </a:moveTo>
                  <a:lnTo>
                    <a:pt x="124460" y="0"/>
                  </a:lnTo>
                  <a:cubicBezTo>
                    <a:pt x="55880" y="0"/>
                    <a:pt x="0" y="55880"/>
                    <a:pt x="0" y="124460"/>
                  </a:cubicBezTo>
                  <a:lnTo>
                    <a:pt x="0" y="2749070"/>
                  </a:lnTo>
                  <a:cubicBezTo>
                    <a:pt x="0" y="2817650"/>
                    <a:pt x="55880" y="2873530"/>
                    <a:pt x="124460" y="2873530"/>
                  </a:cubicBezTo>
                  <a:lnTo>
                    <a:pt x="28694100" y="2873530"/>
                  </a:lnTo>
                  <a:cubicBezTo>
                    <a:pt x="28762678" y="2873530"/>
                    <a:pt x="28818560" y="2817650"/>
                    <a:pt x="28818560" y="2749070"/>
                  </a:cubicBezTo>
                  <a:lnTo>
                    <a:pt x="28818560" y="124460"/>
                  </a:lnTo>
                  <a:cubicBezTo>
                    <a:pt x="28818560" y="55880"/>
                    <a:pt x="28762678" y="0"/>
                    <a:pt x="28694100" y="0"/>
                  </a:cubicBezTo>
                  <a:close/>
                </a:path>
              </a:pathLst>
            </a:custGeom>
            <a:solidFill>
              <a:srgbClr val="000000">
                <a:alpha val="18824"/>
              </a:srgbClr>
            </a:solidFill>
          </p:spPr>
        </p:sp>
      </p:grpSp>
      <p:sp>
        <p:nvSpPr>
          <p:cNvPr id="6" name="AutoShape 6"/>
          <p:cNvSpPr/>
          <p:nvPr/>
        </p:nvSpPr>
        <p:spPr>
          <a:xfrm rot="-5400000">
            <a:off x="6595979" y="1584807"/>
            <a:ext cx="1131265" cy="0"/>
          </a:xfrm>
          <a:prstGeom prst="line">
            <a:avLst/>
          </a:prstGeom>
          <a:ln w="19050" cap="rnd">
            <a:solidFill>
              <a:srgbClr val="000000">
                <a:alpha val="18824"/>
              </a:srgbClr>
            </a:solidFill>
            <a:prstDash val="solid"/>
            <a:headEnd type="none" w="sm" len="sm"/>
            <a:tailEnd type="none" w="sm" len="sm"/>
          </a:ln>
        </p:spPr>
      </p:sp>
      <p:sp>
        <p:nvSpPr>
          <p:cNvPr id="7" name="TextBox 7"/>
          <p:cNvSpPr txBox="1"/>
          <p:nvPr/>
        </p:nvSpPr>
        <p:spPr>
          <a:xfrm>
            <a:off x="11750305" y="1337284"/>
            <a:ext cx="4965679" cy="556260"/>
          </a:xfrm>
          <a:prstGeom prst="rect">
            <a:avLst/>
          </a:prstGeom>
        </p:spPr>
        <p:txBody>
          <a:bodyPr lIns="0" tIns="0" rIns="0" bIns="0" rtlCol="0" anchor="t">
            <a:spAutoFit/>
          </a:bodyPr>
          <a:lstStyle/>
          <a:p>
            <a:pPr>
              <a:lnSpc>
                <a:spcPts val="4340"/>
              </a:lnSpc>
            </a:pPr>
            <a:r>
              <a:rPr lang="en-US" sz="3100">
                <a:solidFill>
                  <a:srgbClr val="000000"/>
                </a:solidFill>
                <a:latin typeface="Roboto"/>
              </a:rPr>
              <a:t>                   </a:t>
            </a:r>
            <a:r>
              <a:rPr lang="en-US" sz="3100">
                <a:solidFill>
                  <a:srgbClr val="000000"/>
                </a:solidFill>
                <a:latin typeface="Roboto Bold"/>
              </a:rPr>
              <a:t>UID</a:t>
            </a:r>
          </a:p>
        </p:txBody>
      </p:sp>
      <p:sp>
        <p:nvSpPr>
          <p:cNvPr id="8" name="TextBox 8"/>
          <p:cNvSpPr txBox="1"/>
          <p:nvPr/>
        </p:nvSpPr>
        <p:spPr>
          <a:xfrm>
            <a:off x="6303725" y="1268704"/>
            <a:ext cx="848362" cy="504000"/>
          </a:xfrm>
          <a:prstGeom prst="rect">
            <a:avLst/>
          </a:prstGeom>
        </p:spPr>
        <p:txBody>
          <a:bodyPr lIns="0" tIns="0" rIns="0" bIns="0" rtlCol="0" anchor="t">
            <a:spAutoFit/>
          </a:bodyPr>
          <a:lstStyle/>
          <a:p>
            <a:pPr algn="ctr">
              <a:lnSpc>
                <a:spcPts val="4235"/>
              </a:lnSpc>
            </a:pPr>
            <a:r>
              <a:rPr lang="en-US" sz="2615">
                <a:solidFill>
                  <a:srgbClr val="000000"/>
                </a:solidFill>
                <a:latin typeface="Roboto Bold"/>
              </a:rPr>
              <a:t>S.No.</a:t>
            </a:r>
          </a:p>
        </p:txBody>
      </p:sp>
      <p:grpSp>
        <p:nvGrpSpPr>
          <p:cNvPr id="9" name="Group 9"/>
          <p:cNvGrpSpPr/>
          <p:nvPr/>
        </p:nvGrpSpPr>
        <p:grpSpPr>
          <a:xfrm>
            <a:off x="6082694" y="2803284"/>
            <a:ext cx="11335221" cy="1131265"/>
            <a:chOff x="0" y="0"/>
            <a:chExt cx="15113628" cy="1508353"/>
          </a:xfrm>
        </p:grpSpPr>
        <p:grpSp>
          <p:nvGrpSpPr>
            <p:cNvPr id="10" name="Group 10"/>
            <p:cNvGrpSpPr/>
            <p:nvPr/>
          </p:nvGrpSpPr>
          <p:grpSpPr>
            <a:xfrm>
              <a:off x="0" y="0"/>
              <a:ext cx="15113628" cy="1506996"/>
              <a:chOff x="0" y="0"/>
              <a:chExt cx="28818559" cy="2873530"/>
            </a:xfrm>
          </p:grpSpPr>
          <p:sp>
            <p:nvSpPr>
              <p:cNvPr id="11" name="Freeform 11"/>
              <p:cNvSpPr/>
              <p:nvPr/>
            </p:nvSpPr>
            <p:spPr>
              <a:xfrm>
                <a:off x="31750" y="31750"/>
                <a:ext cx="28755060" cy="2810030"/>
              </a:xfrm>
              <a:custGeom>
                <a:avLst/>
                <a:gdLst/>
                <a:ahLst/>
                <a:cxnLst/>
                <a:rect l="l" t="t" r="r" b="b"/>
                <a:pathLst>
                  <a:path w="28755060" h="2810030">
                    <a:moveTo>
                      <a:pt x="28662350" y="2810030"/>
                    </a:moveTo>
                    <a:lnTo>
                      <a:pt x="92710" y="2810030"/>
                    </a:lnTo>
                    <a:cubicBezTo>
                      <a:pt x="41910" y="2810030"/>
                      <a:pt x="0" y="2768120"/>
                      <a:pt x="0" y="2717320"/>
                    </a:cubicBezTo>
                    <a:lnTo>
                      <a:pt x="0" y="92710"/>
                    </a:lnTo>
                    <a:cubicBezTo>
                      <a:pt x="0" y="41910"/>
                      <a:pt x="41910" y="0"/>
                      <a:pt x="92710" y="0"/>
                    </a:cubicBezTo>
                    <a:lnTo>
                      <a:pt x="28661078" y="0"/>
                    </a:lnTo>
                    <a:cubicBezTo>
                      <a:pt x="28711878" y="0"/>
                      <a:pt x="28753789" y="41910"/>
                      <a:pt x="28753789" y="92710"/>
                    </a:cubicBezTo>
                    <a:lnTo>
                      <a:pt x="28753789" y="2716050"/>
                    </a:lnTo>
                    <a:cubicBezTo>
                      <a:pt x="28755060" y="2768120"/>
                      <a:pt x="28713150" y="2810030"/>
                      <a:pt x="28662350" y="2810030"/>
                    </a:cubicBezTo>
                    <a:close/>
                  </a:path>
                </a:pathLst>
              </a:custGeom>
              <a:solidFill>
                <a:srgbClr val="FFFFFF"/>
              </a:solidFill>
              <a:ln>
                <a:solidFill>
                  <a:srgbClr val="000000"/>
                </a:solidFill>
              </a:ln>
            </p:spPr>
          </p:sp>
          <p:sp>
            <p:nvSpPr>
              <p:cNvPr id="12" name="Freeform 12"/>
              <p:cNvSpPr/>
              <p:nvPr/>
            </p:nvSpPr>
            <p:spPr>
              <a:xfrm>
                <a:off x="0" y="0"/>
                <a:ext cx="28818560" cy="2873530"/>
              </a:xfrm>
              <a:custGeom>
                <a:avLst/>
                <a:gdLst/>
                <a:ahLst/>
                <a:cxnLst/>
                <a:rect l="l" t="t" r="r" b="b"/>
                <a:pathLst>
                  <a:path w="28818560" h="2873530">
                    <a:moveTo>
                      <a:pt x="28694100" y="59690"/>
                    </a:moveTo>
                    <a:cubicBezTo>
                      <a:pt x="28729660" y="59690"/>
                      <a:pt x="28758868" y="88900"/>
                      <a:pt x="28758868" y="124460"/>
                    </a:cubicBezTo>
                    <a:lnTo>
                      <a:pt x="28758868" y="2749070"/>
                    </a:lnTo>
                    <a:cubicBezTo>
                      <a:pt x="28758868" y="2784630"/>
                      <a:pt x="28729660" y="2813840"/>
                      <a:pt x="28694100" y="2813840"/>
                    </a:cubicBezTo>
                    <a:lnTo>
                      <a:pt x="124460" y="2813840"/>
                    </a:lnTo>
                    <a:cubicBezTo>
                      <a:pt x="88900" y="2813840"/>
                      <a:pt x="59690" y="2784630"/>
                      <a:pt x="59690" y="2749070"/>
                    </a:cubicBezTo>
                    <a:lnTo>
                      <a:pt x="59690" y="124460"/>
                    </a:lnTo>
                    <a:cubicBezTo>
                      <a:pt x="59690" y="88900"/>
                      <a:pt x="88900" y="59690"/>
                      <a:pt x="124460" y="59690"/>
                    </a:cubicBezTo>
                    <a:lnTo>
                      <a:pt x="28694100" y="59690"/>
                    </a:lnTo>
                    <a:moveTo>
                      <a:pt x="28694100" y="0"/>
                    </a:moveTo>
                    <a:lnTo>
                      <a:pt x="124460" y="0"/>
                    </a:lnTo>
                    <a:cubicBezTo>
                      <a:pt x="55880" y="0"/>
                      <a:pt x="0" y="55880"/>
                      <a:pt x="0" y="124460"/>
                    </a:cubicBezTo>
                    <a:lnTo>
                      <a:pt x="0" y="2749070"/>
                    </a:lnTo>
                    <a:cubicBezTo>
                      <a:pt x="0" y="2817650"/>
                      <a:pt x="55880" y="2873530"/>
                      <a:pt x="124460" y="2873530"/>
                    </a:cubicBezTo>
                    <a:lnTo>
                      <a:pt x="28694100" y="2873530"/>
                    </a:lnTo>
                    <a:cubicBezTo>
                      <a:pt x="28762678" y="2873530"/>
                      <a:pt x="28818560" y="2817650"/>
                      <a:pt x="28818560" y="2749070"/>
                    </a:cubicBezTo>
                    <a:lnTo>
                      <a:pt x="28818560" y="124460"/>
                    </a:lnTo>
                    <a:cubicBezTo>
                      <a:pt x="28818560" y="55880"/>
                      <a:pt x="28762678" y="0"/>
                      <a:pt x="28694100" y="0"/>
                    </a:cubicBezTo>
                    <a:close/>
                  </a:path>
                </a:pathLst>
              </a:custGeom>
              <a:solidFill>
                <a:srgbClr val="000000">
                  <a:alpha val="18824"/>
                </a:srgbClr>
              </a:solidFill>
            </p:spPr>
          </p:sp>
        </p:grpSp>
        <p:sp>
          <p:nvSpPr>
            <p:cNvPr id="13" name="AutoShape 13"/>
            <p:cNvSpPr/>
            <p:nvPr/>
          </p:nvSpPr>
          <p:spPr>
            <a:xfrm rot="-5400000">
              <a:off x="684379" y="741477"/>
              <a:ext cx="1508353" cy="0"/>
            </a:xfrm>
            <a:prstGeom prst="line">
              <a:avLst/>
            </a:prstGeom>
            <a:ln w="25400" cap="rnd">
              <a:solidFill>
                <a:srgbClr val="000000">
                  <a:alpha val="18824"/>
                </a:srgbClr>
              </a:solidFill>
              <a:prstDash val="solid"/>
              <a:headEnd type="none" w="sm" len="sm"/>
              <a:tailEnd type="none" w="sm" len="sm"/>
            </a:ln>
          </p:spPr>
        </p:sp>
      </p:grpSp>
      <p:sp>
        <p:nvSpPr>
          <p:cNvPr id="14" name="TextBox 14"/>
          <p:cNvSpPr txBox="1"/>
          <p:nvPr/>
        </p:nvSpPr>
        <p:spPr>
          <a:xfrm>
            <a:off x="12160212" y="3063607"/>
            <a:ext cx="4965679" cy="533400"/>
          </a:xfrm>
          <a:prstGeom prst="rect">
            <a:avLst/>
          </a:prstGeom>
        </p:spPr>
        <p:txBody>
          <a:bodyPr lIns="0" tIns="0" rIns="0" bIns="0" rtlCol="0" anchor="t">
            <a:spAutoFit/>
          </a:bodyPr>
          <a:lstStyle/>
          <a:p>
            <a:pPr>
              <a:lnSpc>
                <a:spcPts val="4200"/>
              </a:lnSpc>
            </a:pPr>
            <a:r>
              <a:rPr lang="en-US" sz="3000">
                <a:solidFill>
                  <a:srgbClr val="000000"/>
                </a:solidFill>
                <a:latin typeface="Roboto"/>
              </a:rPr>
              <a:t>          20BCS9498</a:t>
            </a:r>
          </a:p>
        </p:txBody>
      </p:sp>
      <p:sp>
        <p:nvSpPr>
          <p:cNvPr id="15" name="TextBox 15"/>
          <p:cNvSpPr txBox="1"/>
          <p:nvPr/>
        </p:nvSpPr>
        <p:spPr>
          <a:xfrm>
            <a:off x="6373258" y="3084753"/>
            <a:ext cx="504243" cy="462534"/>
          </a:xfrm>
          <a:prstGeom prst="rect">
            <a:avLst/>
          </a:prstGeom>
        </p:spPr>
        <p:txBody>
          <a:bodyPr lIns="0" tIns="0" rIns="0" bIns="0" rtlCol="0" anchor="t">
            <a:spAutoFit/>
          </a:bodyPr>
          <a:lstStyle/>
          <a:p>
            <a:pPr algn="ctr">
              <a:lnSpc>
                <a:spcPts val="3890"/>
              </a:lnSpc>
            </a:pPr>
            <a:r>
              <a:rPr lang="en-US" sz="2400">
                <a:solidFill>
                  <a:srgbClr val="000000"/>
                </a:solidFill>
                <a:latin typeface="Roboto Bold"/>
              </a:rPr>
              <a:t>1</a:t>
            </a:r>
          </a:p>
        </p:txBody>
      </p:sp>
      <p:grpSp>
        <p:nvGrpSpPr>
          <p:cNvPr id="16" name="Group 16"/>
          <p:cNvGrpSpPr/>
          <p:nvPr/>
        </p:nvGrpSpPr>
        <p:grpSpPr>
          <a:xfrm>
            <a:off x="6082694" y="4577868"/>
            <a:ext cx="11335221" cy="1131265"/>
            <a:chOff x="0" y="0"/>
            <a:chExt cx="15113628" cy="1508353"/>
          </a:xfrm>
        </p:grpSpPr>
        <p:grpSp>
          <p:nvGrpSpPr>
            <p:cNvPr id="17" name="Group 17"/>
            <p:cNvGrpSpPr/>
            <p:nvPr/>
          </p:nvGrpSpPr>
          <p:grpSpPr>
            <a:xfrm>
              <a:off x="0" y="0"/>
              <a:ext cx="15113628" cy="1506996"/>
              <a:chOff x="0" y="0"/>
              <a:chExt cx="28818559" cy="2873530"/>
            </a:xfrm>
          </p:grpSpPr>
          <p:sp>
            <p:nvSpPr>
              <p:cNvPr id="18" name="Freeform 18"/>
              <p:cNvSpPr/>
              <p:nvPr/>
            </p:nvSpPr>
            <p:spPr>
              <a:xfrm>
                <a:off x="31750" y="31750"/>
                <a:ext cx="28755060" cy="2810030"/>
              </a:xfrm>
              <a:custGeom>
                <a:avLst/>
                <a:gdLst/>
                <a:ahLst/>
                <a:cxnLst/>
                <a:rect l="l" t="t" r="r" b="b"/>
                <a:pathLst>
                  <a:path w="28755060" h="2810030">
                    <a:moveTo>
                      <a:pt x="28662350" y="2810030"/>
                    </a:moveTo>
                    <a:lnTo>
                      <a:pt x="92710" y="2810030"/>
                    </a:lnTo>
                    <a:cubicBezTo>
                      <a:pt x="41910" y="2810030"/>
                      <a:pt x="0" y="2768120"/>
                      <a:pt x="0" y="2717320"/>
                    </a:cubicBezTo>
                    <a:lnTo>
                      <a:pt x="0" y="92710"/>
                    </a:lnTo>
                    <a:cubicBezTo>
                      <a:pt x="0" y="41910"/>
                      <a:pt x="41910" y="0"/>
                      <a:pt x="92710" y="0"/>
                    </a:cubicBezTo>
                    <a:lnTo>
                      <a:pt x="28661078" y="0"/>
                    </a:lnTo>
                    <a:cubicBezTo>
                      <a:pt x="28711878" y="0"/>
                      <a:pt x="28753789" y="41910"/>
                      <a:pt x="28753789" y="92710"/>
                    </a:cubicBezTo>
                    <a:lnTo>
                      <a:pt x="28753789" y="2716050"/>
                    </a:lnTo>
                    <a:cubicBezTo>
                      <a:pt x="28755060" y="2768120"/>
                      <a:pt x="28713150" y="2810030"/>
                      <a:pt x="28662350" y="2810030"/>
                    </a:cubicBezTo>
                    <a:close/>
                  </a:path>
                </a:pathLst>
              </a:custGeom>
              <a:solidFill>
                <a:srgbClr val="FFFFFF"/>
              </a:solidFill>
              <a:ln>
                <a:solidFill>
                  <a:srgbClr val="000000"/>
                </a:solidFill>
              </a:ln>
            </p:spPr>
          </p:sp>
          <p:sp>
            <p:nvSpPr>
              <p:cNvPr id="19" name="Freeform 19"/>
              <p:cNvSpPr/>
              <p:nvPr/>
            </p:nvSpPr>
            <p:spPr>
              <a:xfrm>
                <a:off x="0" y="0"/>
                <a:ext cx="28818560" cy="2873530"/>
              </a:xfrm>
              <a:custGeom>
                <a:avLst/>
                <a:gdLst/>
                <a:ahLst/>
                <a:cxnLst/>
                <a:rect l="l" t="t" r="r" b="b"/>
                <a:pathLst>
                  <a:path w="28818560" h="2873530">
                    <a:moveTo>
                      <a:pt x="28694100" y="59690"/>
                    </a:moveTo>
                    <a:cubicBezTo>
                      <a:pt x="28729660" y="59690"/>
                      <a:pt x="28758868" y="88900"/>
                      <a:pt x="28758868" y="124460"/>
                    </a:cubicBezTo>
                    <a:lnTo>
                      <a:pt x="28758868" y="2749070"/>
                    </a:lnTo>
                    <a:cubicBezTo>
                      <a:pt x="28758868" y="2784630"/>
                      <a:pt x="28729660" y="2813840"/>
                      <a:pt x="28694100" y="2813840"/>
                    </a:cubicBezTo>
                    <a:lnTo>
                      <a:pt x="124460" y="2813840"/>
                    </a:lnTo>
                    <a:cubicBezTo>
                      <a:pt x="88900" y="2813840"/>
                      <a:pt x="59690" y="2784630"/>
                      <a:pt x="59690" y="2749070"/>
                    </a:cubicBezTo>
                    <a:lnTo>
                      <a:pt x="59690" y="124460"/>
                    </a:lnTo>
                    <a:cubicBezTo>
                      <a:pt x="59690" y="88900"/>
                      <a:pt x="88900" y="59690"/>
                      <a:pt x="124460" y="59690"/>
                    </a:cubicBezTo>
                    <a:lnTo>
                      <a:pt x="28694100" y="59690"/>
                    </a:lnTo>
                    <a:moveTo>
                      <a:pt x="28694100" y="0"/>
                    </a:moveTo>
                    <a:lnTo>
                      <a:pt x="124460" y="0"/>
                    </a:lnTo>
                    <a:cubicBezTo>
                      <a:pt x="55880" y="0"/>
                      <a:pt x="0" y="55880"/>
                      <a:pt x="0" y="124460"/>
                    </a:cubicBezTo>
                    <a:lnTo>
                      <a:pt x="0" y="2749070"/>
                    </a:lnTo>
                    <a:cubicBezTo>
                      <a:pt x="0" y="2817650"/>
                      <a:pt x="55880" y="2873530"/>
                      <a:pt x="124460" y="2873530"/>
                    </a:cubicBezTo>
                    <a:lnTo>
                      <a:pt x="28694100" y="2873530"/>
                    </a:lnTo>
                    <a:cubicBezTo>
                      <a:pt x="28762678" y="2873530"/>
                      <a:pt x="28818560" y="2817650"/>
                      <a:pt x="28818560" y="2749070"/>
                    </a:cubicBezTo>
                    <a:lnTo>
                      <a:pt x="28818560" y="124460"/>
                    </a:lnTo>
                    <a:cubicBezTo>
                      <a:pt x="28818560" y="55880"/>
                      <a:pt x="28762678" y="0"/>
                      <a:pt x="28694100" y="0"/>
                    </a:cubicBezTo>
                    <a:close/>
                  </a:path>
                </a:pathLst>
              </a:custGeom>
              <a:solidFill>
                <a:srgbClr val="000000">
                  <a:alpha val="18824"/>
                </a:srgbClr>
              </a:solidFill>
            </p:spPr>
          </p:sp>
        </p:grpSp>
        <p:sp>
          <p:nvSpPr>
            <p:cNvPr id="20" name="AutoShape 20"/>
            <p:cNvSpPr/>
            <p:nvPr/>
          </p:nvSpPr>
          <p:spPr>
            <a:xfrm rot="-5400000">
              <a:off x="684379" y="741477"/>
              <a:ext cx="1508353" cy="0"/>
            </a:xfrm>
            <a:prstGeom prst="line">
              <a:avLst/>
            </a:prstGeom>
            <a:ln w="25400" cap="rnd">
              <a:solidFill>
                <a:srgbClr val="000000">
                  <a:alpha val="18824"/>
                </a:srgbClr>
              </a:solidFill>
              <a:prstDash val="solid"/>
              <a:headEnd type="none" w="sm" len="sm"/>
              <a:tailEnd type="none" w="sm" len="sm"/>
            </a:ln>
          </p:spPr>
        </p:sp>
      </p:grpSp>
      <p:sp>
        <p:nvSpPr>
          <p:cNvPr id="21" name="TextBox 21"/>
          <p:cNvSpPr txBox="1"/>
          <p:nvPr/>
        </p:nvSpPr>
        <p:spPr>
          <a:xfrm>
            <a:off x="12160212" y="4838191"/>
            <a:ext cx="4965679" cy="533400"/>
          </a:xfrm>
          <a:prstGeom prst="rect">
            <a:avLst/>
          </a:prstGeom>
        </p:spPr>
        <p:txBody>
          <a:bodyPr lIns="0" tIns="0" rIns="0" bIns="0" rtlCol="0" anchor="t">
            <a:spAutoFit/>
          </a:bodyPr>
          <a:lstStyle/>
          <a:p>
            <a:pPr>
              <a:lnSpc>
                <a:spcPts val="4200"/>
              </a:lnSpc>
            </a:pPr>
            <a:r>
              <a:rPr lang="en-US" sz="3000">
                <a:solidFill>
                  <a:srgbClr val="000000"/>
                </a:solidFill>
                <a:latin typeface="Roboto"/>
              </a:rPr>
              <a:t>          20BCS9525</a:t>
            </a:r>
          </a:p>
        </p:txBody>
      </p:sp>
      <p:sp>
        <p:nvSpPr>
          <p:cNvPr id="22" name="TextBox 22"/>
          <p:cNvSpPr txBox="1"/>
          <p:nvPr/>
        </p:nvSpPr>
        <p:spPr>
          <a:xfrm>
            <a:off x="6373258" y="4859337"/>
            <a:ext cx="504243" cy="462534"/>
          </a:xfrm>
          <a:prstGeom prst="rect">
            <a:avLst/>
          </a:prstGeom>
        </p:spPr>
        <p:txBody>
          <a:bodyPr lIns="0" tIns="0" rIns="0" bIns="0" rtlCol="0" anchor="t">
            <a:spAutoFit/>
          </a:bodyPr>
          <a:lstStyle/>
          <a:p>
            <a:pPr algn="ctr">
              <a:lnSpc>
                <a:spcPts val="3890"/>
              </a:lnSpc>
            </a:pPr>
            <a:r>
              <a:rPr lang="en-US" sz="2400">
                <a:solidFill>
                  <a:srgbClr val="000000"/>
                </a:solidFill>
                <a:latin typeface="Roboto Bold"/>
              </a:rPr>
              <a:t>2</a:t>
            </a:r>
          </a:p>
        </p:txBody>
      </p:sp>
      <p:grpSp>
        <p:nvGrpSpPr>
          <p:cNvPr id="23" name="Group 23"/>
          <p:cNvGrpSpPr/>
          <p:nvPr/>
        </p:nvGrpSpPr>
        <p:grpSpPr>
          <a:xfrm>
            <a:off x="6082694" y="6381661"/>
            <a:ext cx="11335221" cy="1131265"/>
            <a:chOff x="0" y="0"/>
            <a:chExt cx="15113628" cy="1508353"/>
          </a:xfrm>
        </p:grpSpPr>
        <p:grpSp>
          <p:nvGrpSpPr>
            <p:cNvPr id="24" name="Group 24"/>
            <p:cNvGrpSpPr/>
            <p:nvPr/>
          </p:nvGrpSpPr>
          <p:grpSpPr>
            <a:xfrm>
              <a:off x="0" y="0"/>
              <a:ext cx="15113628" cy="1506996"/>
              <a:chOff x="0" y="0"/>
              <a:chExt cx="28818559" cy="2873530"/>
            </a:xfrm>
          </p:grpSpPr>
          <p:sp>
            <p:nvSpPr>
              <p:cNvPr id="25" name="Freeform 25"/>
              <p:cNvSpPr/>
              <p:nvPr/>
            </p:nvSpPr>
            <p:spPr>
              <a:xfrm>
                <a:off x="31750" y="31750"/>
                <a:ext cx="28755060" cy="2810030"/>
              </a:xfrm>
              <a:custGeom>
                <a:avLst/>
                <a:gdLst/>
                <a:ahLst/>
                <a:cxnLst/>
                <a:rect l="l" t="t" r="r" b="b"/>
                <a:pathLst>
                  <a:path w="28755060" h="2810030">
                    <a:moveTo>
                      <a:pt x="28662350" y="2810030"/>
                    </a:moveTo>
                    <a:lnTo>
                      <a:pt x="92710" y="2810030"/>
                    </a:lnTo>
                    <a:cubicBezTo>
                      <a:pt x="41910" y="2810030"/>
                      <a:pt x="0" y="2768120"/>
                      <a:pt x="0" y="2717320"/>
                    </a:cubicBezTo>
                    <a:lnTo>
                      <a:pt x="0" y="92710"/>
                    </a:lnTo>
                    <a:cubicBezTo>
                      <a:pt x="0" y="41910"/>
                      <a:pt x="41910" y="0"/>
                      <a:pt x="92710" y="0"/>
                    </a:cubicBezTo>
                    <a:lnTo>
                      <a:pt x="28661078" y="0"/>
                    </a:lnTo>
                    <a:cubicBezTo>
                      <a:pt x="28711878" y="0"/>
                      <a:pt x="28753789" y="41910"/>
                      <a:pt x="28753789" y="92710"/>
                    </a:cubicBezTo>
                    <a:lnTo>
                      <a:pt x="28753789" y="2716050"/>
                    </a:lnTo>
                    <a:cubicBezTo>
                      <a:pt x="28755060" y="2768120"/>
                      <a:pt x="28713150" y="2810030"/>
                      <a:pt x="28662350" y="2810030"/>
                    </a:cubicBezTo>
                    <a:close/>
                  </a:path>
                </a:pathLst>
              </a:custGeom>
              <a:solidFill>
                <a:srgbClr val="FFFFFF"/>
              </a:solidFill>
              <a:ln>
                <a:solidFill>
                  <a:srgbClr val="000000"/>
                </a:solidFill>
              </a:ln>
            </p:spPr>
          </p:sp>
          <p:sp>
            <p:nvSpPr>
              <p:cNvPr id="26" name="Freeform 26"/>
              <p:cNvSpPr/>
              <p:nvPr/>
            </p:nvSpPr>
            <p:spPr>
              <a:xfrm>
                <a:off x="0" y="0"/>
                <a:ext cx="28818560" cy="2873530"/>
              </a:xfrm>
              <a:custGeom>
                <a:avLst/>
                <a:gdLst/>
                <a:ahLst/>
                <a:cxnLst/>
                <a:rect l="l" t="t" r="r" b="b"/>
                <a:pathLst>
                  <a:path w="28818560" h="2873530">
                    <a:moveTo>
                      <a:pt x="28694100" y="59690"/>
                    </a:moveTo>
                    <a:cubicBezTo>
                      <a:pt x="28729660" y="59690"/>
                      <a:pt x="28758868" y="88900"/>
                      <a:pt x="28758868" y="124460"/>
                    </a:cubicBezTo>
                    <a:lnTo>
                      <a:pt x="28758868" y="2749070"/>
                    </a:lnTo>
                    <a:cubicBezTo>
                      <a:pt x="28758868" y="2784630"/>
                      <a:pt x="28729660" y="2813840"/>
                      <a:pt x="28694100" y="2813840"/>
                    </a:cubicBezTo>
                    <a:lnTo>
                      <a:pt x="124460" y="2813840"/>
                    </a:lnTo>
                    <a:cubicBezTo>
                      <a:pt x="88900" y="2813840"/>
                      <a:pt x="59690" y="2784630"/>
                      <a:pt x="59690" y="2749070"/>
                    </a:cubicBezTo>
                    <a:lnTo>
                      <a:pt x="59690" y="124460"/>
                    </a:lnTo>
                    <a:cubicBezTo>
                      <a:pt x="59690" y="88900"/>
                      <a:pt x="88900" y="59690"/>
                      <a:pt x="124460" y="59690"/>
                    </a:cubicBezTo>
                    <a:lnTo>
                      <a:pt x="28694100" y="59690"/>
                    </a:lnTo>
                    <a:moveTo>
                      <a:pt x="28694100" y="0"/>
                    </a:moveTo>
                    <a:lnTo>
                      <a:pt x="124460" y="0"/>
                    </a:lnTo>
                    <a:cubicBezTo>
                      <a:pt x="55880" y="0"/>
                      <a:pt x="0" y="55880"/>
                      <a:pt x="0" y="124460"/>
                    </a:cubicBezTo>
                    <a:lnTo>
                      <a:pt x="0" y="2749070"/>
                    </a:lnTo>
                    <a:cubicBezTo>
                      <a:pt x="0" y="2817650"/>
                      <a:pt x="55880" y="2873530"/>
                      <a:pt x="124460" y="2873530"/>
                    </a:cubicBezTo>
                    <a:lnTo>
                      <a:pt x="28694100" y="2873530"/>
                    </a:lnTo>
                    <a:cubicBezTo>
                      <a:pt x="28762678" y="2873530"/>
                      <a:pt x="28818560" y="2817650"/>
                      <a:pt x="28818560" y="2749070"/>
                    </a:cubicBezTo>
                    <a:lnTo>
                      <a:pt x="28818560" y="124460"/>
                    </a:lnTo>
                    <a:cubicBezTo>
                      <a:pt x="28818560" y="55880"/>
                      <a:pt x="28762678" y="0"/>
                      <a:pt x="28694100" y="0"/>
                    </a:cubicBezTo>
                    <a:close/>
                  </a:path>
                </a:pathLst>
              </a:custGeom>
              <a:solidFill>
                <a:srgbClr val="000000">
                  <a:alpha val="18824"/>
                </a:srgbClr>
              </a:solidFill>
            </p:spPr>
          </p:sp>
        </p:grpSp>
        <p:sp>
          <p:nvSpPr>
            <p:cNvPr id="27" name="AutoShape 27"/>
            <p:cNvSpPr/>
            <p:nvPr/>
          </p:nvSpPr>
          <p:spPr>
            <a:xfrm rot="-5400000">
              <a:off x="684379" y="741477"/>
              <a:ext cx="1508353" cy="0"/>
            </a:xfrm>
            <a:prstGeom prst="line">
              <a:avLst/>
            </a:prstGeom>
            <a:ln w="25400" cap="rnd">
              <a:solidFill>
                <a:srgbClr val="000000">
                  <a:alpha val="18824"/>
                </a:srgbClr>
              </a:solidFill>
              <a:prstDash val="solid"/>
              <a:headEnd type="none" w="sm" len="sm"/>
              <a:tailEnd type="none" w="sm" len="sm"/>
            </a:ln>
          </p:spPr>
        </p:sp>
      </p:grpSp>
      <p:sp>
        <p:nvSpPr>
          <p:cNvPr id="28" name="TextBox 28"/>
          <p:cNvSpPr txBox="1"/>
          <p:nvPr/>
        </p:nvSpPr>
        <p:spPr>
          <a:xfrm>
            <a:off x="12160212" y="6612775"/>
            <a:ext cx="4965679" cy="538480"/>
          </a:xfrm>
          <a:prstGeom prst="rect">
            <a:avLst/>
          </a:prstGeom>
        </p:spPr>
        <p:txBody>
          <a:bodyPr lIns="0" tIns="0" rIns="0" bIns="0" rtlCol="0" anchor="t">
            <a:spAutoFit/>
          </a:bodyPr>
          <a:lstStyle/>
          <a:p>
            <a:pPr>
              <a:lnSpc>
                <a:spcPts val="4200"/>
              </a:lnSpc>
            </a:pPr>
            <a:r>
              <a:rPr lang="en-US" sz="3000">
                <a:solidFill>
                  <a:srgbClr val="000000"/>
                </a:solidFill>
                <a:latin typeface="Roboto"/>
              </a:rPr>
              <a:t>          20BCS9528</a:t>
            </a:r>
          </a:p>
        </p:txBody>
      </p:sp>
      <p:sp>
        <p:nvSpPr>
          <p:cNvPr id="29" name="TextBox 29"/>
          <p:cNvSpPr txBox="1"/>
          <p:nvPr/>
        </p:nvSpPr>
        <p:spPr>
          <a:xfrm>
            <a:off x="6373258" y="6633920"/>
            <a:ext cx="504243" cy="462534"/>
          </a:xfrm>
          <a:prstGeom prst="rect">
            <a:avLst/>
          </a:prstGeom>
        </p:spPr>
        <p:txBody>
          <a:bodyPr lIns="0" tIns="0" rIns="0" bIns="0" rtlCol="0" anchor="t">
            <a:spAutoFit/>
          </a:bodyPr>
          <a:lstStyle/>
          <a:p>
            <a:pPr algn="ctr">
              <a:lnSpc>
                <a:spcPts val="3890"/>
              </a:lnSpc>
            </a:pPr>
            <a:r>
              <a:rPr lang="en-US" sz="2400">
                <a:solidFill>
                  <a:srgbClr val="000000"/>
                </a:solidFill>
                <a:latin typeface="Roboto Bold"/>
              </a:rPr>
              <a:t>3</a:t>
            </a:r>
          </a:p>
        </p:txBody>
      </p:sp>
      <p:grpSp>
        <p:nvGrpSpPr>
          <p:cNvPr id="30" name="Group 30"/>
          <p:cNvGrpSpPr/>
          <p:nvPr/>
        </p:nvGrpSpPr>
        <p:grpSpPr>
          <a:xfrm>
            <a:off x="6082694" y="8127035"/>
            <a:ext cx="11335221" cy="1131265"/>
            <a:chOff x="0" y="0"/>
            <a:chExt cx="15113628" cy="1508353"/>
          </a:xfrm>
        </p:grpSpPr>
        <p:grpSp>
          <p:nvGrpSpPr>
            <p:cNvPr id="31" name="Group 31"/>
            <p:cNvGrpSpPr/>
            <p:nvPr/>
          </p:nvGrpSpPr>
          <p:grpSpPr>
            <a:xfrm>
              <a:off x="0" y="0"/>
              <a:ext cx="15113628" cy="1506996"/>
              <a:chOff x="0" y="0"/>
              <a:chExt cx="28818559" cy="2873530"/>
            </a:xfrm>
          </p:grpSpPr>
          <p:sp>
            <p:nvSpPr>
              <p:cNvPr id="32" name="Freeform 32"/>
              <p:cNvSpPr/>
              <p:nvPr/>
            </p:nvSpPr>
            <p:spPr>
              <a:xfrm>
                <a:off x="31750" y="31750"/>
                <a:ext cx="28755060" cy="2810030"/>
              </a:xfrm>
              <a:custGeom>
                <a:avLst/>
                <a:gdLst/>
                <a:ahLst/>
                <a:cxnLst/>
                <a:rect l="l" t="t" r="r" b="b"/>
                <a:pathLst>
                  <a:path w="28755060" h="2810030">
                    <a:moveTo>
                      <a:pt x="28662350" y="2810030"/>
                    </a:moveTo>
                    <a:lnTo>
                      <a:pt x="92710" y="2810030"/>
                    </a:lnTo>
                    <a:cubicBezTo>
                      <a:pt x="41910" y="2810030"/>
                      <a:pt x="0" y="2768120"/>
                      <a:pt x="0" y="2717320"/>
                    </a:cubicBezTo>
                    <a:lnTo>
                      <a:pt x="0" y="92710"/>
                    </a:lnTo>
                    <a:cubicBezTo>
                      <a:pt x="0" y="41910"/>
                      <a:pt x="41910" y="0"/>
                      <a:pt x="92710" y="0"/>
                    </a:cubicBezTo>
                    <a:lnTo>
                      <a:pt x="28661078" y="0"/>
                    </a:lnTo>
                    <a:cubicBezTo>
                      <a:pt x="28711878" y="0"/>
                      <a:pt x="28753789" y="41910"/>
                      <a:pt x="28753789" y="92710"/>
                    </a:cubicBezTo>
                    <a:lnTo>
                      <a:pt x="28753789" y="2716050"/>
                    </a:lnTo>
                    <a:cubicBezTo>
                      <a:pt x="28755060" y="2768120"/>
                      <a:pt x="28713150" y="2810030"/>
                      <a:pt x="28662350" y="2810030"/>
                    </a:cubicBezTo>
                    <a:close/>
                  </a:path>
                </a:pathLst>
              </a:custGeom>
              <a:solidFill>
                <a:srgbClr val="FFFFFF"/>
              </a:solidFill>
              <a:ln>
                <a:solidFill>
                  <a:srgbClr val="000000"/>
                </a:solidFill>
              </a:ln>
            </p:spPr>
          </p:sp>
          <p:sp>
            <p:nvSpPr>
              <p:cNvPr id="33" name="Freeform 33"/>
              <p:cNvSpPr/>
              <p:nvPr/>
            </p:nvSpPr>
            <p:spPr>
              <a:xfrm>
                <a:off x="0" y="0"/>
                <a:ext cx="28818560" cy="2873530"/>
              </a:xfrm>
              <a:custGeom>
                <a:avLst/>
                <a:gdLst/>
                <a:ahLst/>
                <a:cxnLst/>
                <a:rect l="l" t="t" r="r" b="b"/>
                <a:pathLst>
                  <a:path w="28818560" h="2873530">
                    <a:moveTo>
                      <a:pt x="28694100" y="59690"/>
                    </a:moveTo>
                    <a:cubicBezTo>
                      <a:pt x="28729660" y="59690"/>
                      <a:pt x="28758868" y="88900"/>
                      <a:pt x="28758868" y="124460"/>
                    </a:cubicBezTo>
                    <a:lnTo>
                      <a:pt x="28758868" y="2749070"/>
                    </a:lnTo>
                    <a:cubicBezTo>
                      <a:pt x="28758868" y="2784630"/>
                      <a:pt x="28729660" y="2813840"/>
                      <a:pt x="28694100" y="2813840"/>
                    </a:cubicBezTo>
                    <a:lnTo>
                      <a:pt x="124460" y="2813840"/>
                    </a:lnTo>
                    <a:cubicBezTo>
                      <a:pt x="88900" y="2813840"/>
                      <a:pt x="59690" y="2784630"/>
                      <a:pt x="59690" y="2749070"/>
                    </a:cubicBezTo>
                    <a:lnTo>
                      <a:pt x="59690" y="124460"/>
                    </a:lnTo>
                    <a:cubicBezTo>
                      <a:pt x="59690" y="88900"/>
                      <a:pt x="88900" y="59690"/>
                      <a:pt x="124460" y="59690"/>
                    </a:cubicBezTo>
                    <a:lnTo>
                      <a:pt x="28694100" y="59690"/>
                    </a:lnTo>
                    <a:moveTo>
                      <a:pt x="28694100" y="0"/>
                    </a:moveTo>
                    <a:lnTo>
                      <a:pt x="124460" y="0"/>
                    </a:lnTo>
                    <a:cubicBezTo>
                      <a:pt x="55880" y="0"/>
                      <a:pt x="0" y="55880"/>
                      <a:pt x="0" y="124460"/>
                    </a:cubicBezTo>
                    <a:lnTo>
                      <a:pt x="0" y="2749070"/>
                    </a:lnTo>
                    <a:cubicBezTo>
                      <a:pt x="0" y="2817650"/>
                      <a:pt x="55880" y="2873530"/>
                      <a:pt x="124460" y="2873530"/>
                    </a:cubicBezTo>
                    <a:lnTo>
                      <a:pt x="28694100" y="2873530"/>
                    </a:lnTo>
                    <a:cubicBezTo>
                      <a:pt x="28762678" y="2873530"/>
                      <a:pt x="28818560" y="2817650"/>
                      <a:pt x="28818560" y="2749070"/>
                    </a:cubicBezTo>
                    <a:lnTo>
                      <a:pt x="28818560" y="124460"/>
                    </a:lnTo>
                    <a:cubicBezTo>
                      <a:pt x="28818560" y="55880"/>
                      <a:pt x="28762678" y="0"/>
                      <a:pt x="28694100" y="0"/>
                    </a:cubicBezTo>
                    <a:close/>
                  </a:path>
                </a:pathLst>
              </a:custGeom>
              <a:solidFill>
                <a:srgbClr val="000000">
                  <a:alpha val="18824"/>
                </a:srgbClr>
              </a:solidFill>
            </p:spPr>
          </p:sp>
        </p:grpSp>
        <p:sp>
          <p:nvSpPr>
            <p:cNvPr id="34" name="AutoShape 34"/>
            <p:cNvSpPr/>
            <p:nvPr/>
          </p:nvSpPr>
          <p:spPr>
            <a:xfrm rot="-5400000">
              <a:off x="684379" y="741477"/>
              <a:ext cx="1508353" cy="0"/>
            </a:xfrm>
            <a:prstGeom prst="line">
              <a:avLst/>
            </a:prstGeom>
            <a:ln w="25400" cap="rnd">
              <a:solidFill>
                <a:srgbClr val="000000">
                  <a:alpha val="18824"/>
                </a:srgbClr>
              </a:solidFill>
              <a:prstDash val="solid"/>
              <a:headEnd type="none" w="sm" len="sm"/>
              <a:tailEnd type="none" w="sm" len="sm"/>
            </a:ln>
          </p:spPr>
        </p:sp>
      </p:grpSp>
      <p:sp>
        <p:nvSpPr>
          <p:cNvPr id="35" name="TextBox 35"/>
          <p:cNvSpPr txBox="1"/>
          <p:nvPr/>
        </p:nvSpPr>
        <p:spPr>
          <a:xfrm>
            <a:off x="12465685" y="8387080"/>
            <a:ext cx="4660265" cy="538480"/>
          </a:xfrm>
          <a:prstGeom prst="rect">
            <a:avLst/>
          </a:prstGeom>
        </p:spPr>
        <p:txBody>
          <a:bodyPr wrap="square" lIns="0" tIns="0" rIns="0" bIns="0" rtlCol="0" anchor="t">
            <a:spAutoFit/>
          </a:bodyPr>
          <a:lstStyle/>
          <a:p>
            <a:pPr>
              <a:lnSpc>
                <a:spcPts val="4200"/>
              </a:lnSpc>
            </a:pPr>
            <a:r>
              <a:rPr lang="en-US" sz="3000">
                <a:solidFill>
                  <a:srgbClr val="000000"/>
                </a:solidFill>
                <a:latin typeface="Roboto"/>
              </a:rPr>
              <a:t>        20BCS9527</a:t>
            </a:r>
          </a:p>
        </p:txBody>
      </p:sp>
      <p:sp>
        <p:nvSpPr>
          <p:cNvPr id="36" name="TextBox 36"/>
          <p:cNvSpPr txBox="1"/>
          <p:nvPr/>
        </p:nvSpPr>
        <p:spPr>
          <a:xfrm>
            <a:off x="6373258" y="8408504"/>
            <a:ext cx="504243" cy="462534"/>
          </a:xfrm>
          <a:prstGeom prst="rect">
            <a:avLst/>
          </a:prstGeom>
        </p:spPr>
        <p:txBody>
          <a:bodyPr lIns="0" tIns="0" rIns="0" bIns="0" rtlCol="0" anchor="t">
            <a:spAutoFit/>
          </a:bodyPr>
          <a:lstStyle/>
          <a:p>
            <a:pPr algn="ctr">
              <a:lnSpc>
                <a:spcPts val="3890"/>
              </a:lnSpc>
            </a:pPr>
            <a:r>
              <a:rPr lang="en-US" sz="2400">
                <a:solidFill>
                  <a:srgbClr val="000000"/>
                </a:solidFill>
                <a:latin typeface="Roboto Bold"/>
              </a:rPr>
              <a:t>4</a:t>
            </a:r>
          </a:p>
        </p:txBody>
      </p:sp>
      <p:sp>
        <p:nvSpPr>
          <p:cNvPr id="37" name="TextBox 37"/>
          <p:cNvSpPr txBox="1"/>
          <p:nvPr/>
        </p:nvSpPr>
        <p:spPr>
          <a:xfrm>
            <a:off x="7901793" y="1387131"/>
            <a:ext cx="4258419" cy="466725"/>
          </a:xfrm>
          <a:prstGeom prst="rect">
            <a:avLst/>
          </a:prstGeom>
        </p:spPr>
        <p:txBody>
          <a:bodyPr lIns="0" tIns="0" rIns="0" bIns="0" rtlCol="0" anchor="t">
            <a:spAutoFit/>
          </a:bodyPr>
          <a:lstStyle/>
          <a:p>
            <a:pPr>
              <a:lnSpc>
                <a:spcPts val="3640"/>
              </a:lnSpc>
            </a:pPr>
            <a:r>
              <a:rPr lang="en-US" sz="2800">
                <a:solidFill>
                  <a:srgbClr val="7DD6C1"/>
                </a:solidFill>
                <a:latin typeface="Roboto Bold"/>
              </a:rPr>
              <a:t>             </a:t>
            </a:r>
            <a:r>
              <a:rPr lang="en-US" sz="2800">
                <a:solidFill>
                  <a:srgbClr val="000000"/>
                </a:solidFill>
                <a:latin typeface="Roboto Bold"/>
              </a:rPr>
              <a:t>Name</a:t>
            </a:r>
          </a:p>
        </p:txBody>
      </p:sp>
      <p:sp>
        <p:nvSpPr>
          <p:cNvPr id="38" name="TextBox 38"/>
          <p:cNvSpPr txBox="1"/>
          <p:nvPr/>
        </p:nvSpPr>
        <p:spPr>
          <a:xfrm>
            <a:off x="7736814" y="3098088"/>
            <a:ext cx="4258419" cy="566420"/>
          </a:xfrm>
          <a:prstGeom prst="rect">
            <a:avLst/>
          </a:prstGeom>
        </p:spPr>
        <p:txBody>
          <a:bodyPr lIns="0" tIns="0" rIns="0" bIns="0" rtlCol="0" anchor="t">
            <a:spAutoFit/>
          </a:bodyPr>
          <a:lstStyle/>
          <a:p>
            <a:pPr>
              <a:lnSpc>
                <a:spcPts val="4420"/>
              </a:lnSpc>
            </a:pPr>
            <a:r>
              <a:rPr lang="en-US" sz="3400" dirty="0">
                <a:solidFill>
                  <a:srgbClr val="48ACAF"/>
                </a:solidFill>
                <a:latin typeface="Roboto Bold"/>
              </a:rPr>
              <a:t>          </a:t>
            </a:r>
            <a:r>
              <a:rPr lang="en-US" sz="3400" b="1" dirty="0">
                <a:solidFill>
                  <a:srgbClr val="48ACAF"/>
                </a:solidFill>
                <a:latin typeface="Roboto Bold"/>
              </a:rPr>
              <a:t> Rahul</a:t>
            </a:r>
            <a:r>
              <a:rPr lang="en-US" sz="3400" dirty="0">
                <a:solidFill>
                  <a:srgbClr val="48ACAF"/>
                </a:solidFill>
                <a:latin typeface="Roboto Bold"/>
              </a:rPr>
              <a:t> </a:t>
            </a:r>
          </a:p>
        </p:txBody>
      </p:sp>
      <p:sp>
        <p:nvSpPr>
          <p:cNvPr id="39" name="TextBox 39"/>
          <p:cNvSpPr txBox="1"/>
          <p:nvPr/>
        </p:nvSpPr>
        <p:spPr>
          <a:xfrm>
            <a:off x="7491886" y="4782121"/>
            <a:ext cx="4258419" cy="533400"/>
          </a:xfrm>
          <a:prstGeom prst="rect">
            <a:avLst/>
          </a:prstGeom>
        </p:spPr>
        <p:txBody>
          <a:bodyPr lIns="0" tIns="0" rIns="0" bIns="0" rtlCol="0" anchor="t">
            <a:spAutoFit/>
          </a:bodyPr>
          <a:lstStyle/>
          <a:p>
            <a:pPr>
              <a:lnSpc>
                <a:spcPts val="4160"/>
              </a:lnSpc>
            </a:pPr>
            <a:r>
              <a:rPr lang="en-US" sz="3200">
                <a:solidFill>
                  <a:srgbClr val="198399"/>
                </a:solidFill>
                <a:latin typeface="Roboto Bold"/>
              </a:rPr>
              <a:t>          </a:t>
            </a:r>
            <a:r>
              <a:rPr lang="en-US" sz="3200" b="1">
                <a:solidFill>
                  <a:srgbClr val="198399"/>
                </a:solidFill>
                <a:latin typeface="Roboto Bold"/>
              </a:rPr>
              <a:t>Sheetal Singh</a:t>
            </a:r>
          </a:p>
        </p:txBody>
      </p:sp>
      <p:sp>
        <p:nvSpPr>
          <p:cNvPr id="40" name="TextBox 40"/>
          <p:cNvSpPr txBox="1"/>
          <p:nvPr/>
        </p:nvSpPr>
        <p:spPr>
          <a:xfrm>
            <a:off x="7491886" y="6688975"/>
            <a:ext cx="4258419" cy="516255"/>
          </a:xfrm>
          <a:prstGeom prst="rect">
            <a:avLst/>
          </a:prstGeom>
        </p:spPr>
        <p:txBody>
          <a:bodyPr lIns="0" tIns="0" rIns="0" bIns="0" rtlCol="0" anchor="t">
            <a:spAutoFit/>
          </a:bodyPr>
          <a:lstStyle/>
          <a:p>
            <a:pPr>
              <a:lnSpc>
                <a:spcPts val="4030"/>
              </a:lnSpc>
            </a:pPr>
            <a:r>
              <a:rPr lang="en-US" sz="3100">
                <a:solidFill>
                  <a:srgbClr val="01597F"/>
                </a:solidFill>
                <a:latin typeface="Roboto Bold"/>
              </a:rPr>
              <a:t>        </a:t>
            </a:r>
            <a:r>
              <a:rPr lang="en-US" sz="3100" b="1">
                <a:solidFill>
                  <a:srgbClr val="01597F"/>
                </a:solidFill>
                <a:latin typeface="Roboto Bold"/>
              </a:rPr>
              <a:t>Bhavya Thathera</a:t>
            </a:r>
          </a:p>
        </p:txBody>
      </p:sp>
      <p:sp>
        <p:nvSpPr>
          <p:cNvPr id="41" name="TextBox 41"/>
          <p:cNvSpPr txBox="1"/>
          <p:nvPr/>
        </p:nvSpPr>
        <p:spPr>
          <a:xfrm>
            <a:off x="7338695" y="8415655"/>
            <a:ext cx="5293360" cy="1000125"/>
          </a:xfrm>
          <a:prstGeom prst="rect">
            <a:avLst/>
          </a:prstGeom>
        </p:spPr>
        <p:txBody>
          <a:bodyPr wrap="square" lIns="0" tIns="0" rIns="0" bIns="0" rtlCol="0" anchor="t">
            <a:spAutoFit/>
          </a:bodyPr>
          <a:lstStyle/>
          <a:p>
            <a:pPr>
              <a:lnSpc>
                <a:spcPts val="3900"/>
              </a:lnSpc>
            </a:pPr>
            <a:r>
              <a:rPr lang="en-US" sz="3000">
                <a:solidFill>
                  <a:srgbClr val="244775"/>
                </a:solidFill>
                <a:latin typeface="Roboto Bold"/>
              </a:rPr>
              <a:t>       </a:t>
            </a:r>
            <a:r>
              <a:rPr lang="en-US" sz="3000" b="1">
                <a:solidFill>
                  <a:srgbClr val="244775"/>
                </a:solidFill>
                <a:latin typeface="Roboto Bold"/>
              </a:rPr>
              <a:t>Shreyansh </a:t>
            </a:r>
            <a:r>
              <a:rPr lang="en-US" sz="3000" b="1">
                <a:solidFill>
                  <a:srgbClr val="244775"/>
                </a:solidFill>
                <a:latin typeface="Roboto Bold"/>
                <a:sym typeface="+mn-ea"/>
              </a:rPr>
              <a:t>Shrivastava</a:t>
            </a:r>
            <a:endParaRPr lang="en-US" sz="3000">
              <a:solidFill>
                <a:srgbClr val="244775"/>
              </a:solidFill>
              <a:latin typeface="Roboto Bold"/>
            </a:endParaRPr>
          </a:p>
          <a:p>
            <a:pPr>
              <a:lnSpc>
                <a:spcPts val="3900"/>
              </a:lnSpc>
            </a:pPr>
            <a:endParaRPr lang="en-US" sz="3000">
              <a:solidFill>
                <a:srgbClr val="244775"/>
              </a:solidFill>
              <a:latin typeface="Roboto Bold"/>
            </a:endParaRPr>
          </a:p>
        </p:txBody>
      </p:sp>
      <p:pic>
        <p:nvPicPr>
          <p:cNvPr id="42" name="Picture 42"/>
          <p:cNvPicPr>
            <a:picLocks noChangeAspect="1"/>
          </p:cNvPicPr>
          <p:nvPr/>
        </p:nvPicPr>
        <p:blipFill>
          <a:blip r:embed="rId2"/>
          <a:srcRect/>
          <a:stretch>
            <a:fillRect/>
          </a:stretch>
        </p:blipFill>
        <p:spPr>
          <a:xfrm>
            <a:off x="1028700" y="4983924"/>
            <a:ext cx="3024580" cy="43914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17" name="Picture 17" descr="Screenshot 2021-07-13 at 4.58.41 PM"/>
          <p:cNvPicPr>
            <a:picLocks noChangeAspect="1"/>
          </p:cNvPicPr>
          <p:nvPr/>
        </p:nvPicPr>
        <p:blipFill>
          <a:blip r:embed="rId2"/>
          <a:stretch>
            <a:fillRect/>
          </a:stretch>
        </p:blipFill>
        <p:spPr>
          <a:xfrm>
            <a:off x="2707640" y="991870"/>
            <a:ext cx="13421360" cy="8387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22" name="Picture 22" descr="Screenshot 2021-07-13 at 5.00.20 PM"/>
          <p:cNvPicPr>
            <a:picLocks noChangeAspect="1"/>
          </p:cNvPicPr>
          <p:nvPr/>
        </p:nvPicPr>
        <p:blipFill>
          <a:blip r:embed="rId2"/>
          <a:stretch>
            <a:fillRect/>
          </a:stretch>
        </p:blipFill>
        <p:spPr>
          <a:xfrm>
            <a:off x="2694305" y="884555"/>
            <a:ext cx="13286105" cy="8307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27" name="Picture 27" descr="Screenshot 2021-07-13 at 5.01.29 PM"/>
          <p:cNvPicPr>
            <a:picLocks noChangeAspect="1"/>
          </p:cNvPicPr>
          <p:nvPr/>
        </p:nvPicPr>
        <p:blipFill>
          <a:blip r:embed="rId2"/>
          <a:stretch>
            <a:fillRect/>
          </a:stretch>
        </p:blipFill>
        <p:spPr>
          <a:xfrm>
            <a:off x="2338070" y="888365"/>
            <a:ext cx="13686790" cy="8556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28" name="Picture 28" descr="Screenshot 2021-07-13 at 5.02.13 PM"/>
          <p:cNvPicPr>
            <a:picLocks noChangeAspect="1"/>
          </p:cNvPicPr>
          <p:nvPr/>
        </p:nvPicPr>
        <p:blipFill>
          <a:blip r:embed="rId2"/>
          <a:stretch>
            <a:fillRect/>
          </a:stretch>
        </p:blipFill>
        <p:spPr>
          <a:xfrm>
            <a:off x="3141345" y="1022985"/>
            <a:ext cx="12672060" cy="7920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Vertic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816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531111"/>
            <a:ext cx="9135601" cy="7219950"/>
            <a:chOff x="0" y="-28575"/>
            <a:chExt cx="12180801" cy="9626600"/>
          </a:xfrm>
        </p:grpSpPr>
        <p:sp>
          <p:nvSpPr>
            <p:cNvPr id="3" name="TextBox 3"/>
            <p:cNvSpPr txBox="1"/>
            <p:nvPr/>
          </p:nvSpPr>
          <p:spPr>
            <a:xfrm>
              <a:off x="0" y="9026655"/>
              <a:ext cx="12180801" cy="380029"/>
            </a:xfrm>
            <a:prstGeom prst="rect">
              <a:avLst/>
            </a:prstGeom>
          </p:spPr>
          <p:txBody>
            <a:bodyPr lIns="0" tIns="0" rIns="0" bIns="0" rtlCol="0" anchor="t">
              <a:spAutoFit/>
            </a:bodyPr>
            <a:lstStyle/>
            <a:p>
              <a:pPr marL="0" lvl="0" indent="0" algn="l">
                <a:lnSpc>
                  <a:spcPts val="2445"/>
                </a:lnSpc>
              </a:pPr>
              <a:endParaRPr/>
            </a:p>
          </p:txBody>
        </p:sp>
        <p:sp>
          <p:nvSpPr>
            <p:cNvPr id="4" name="TextBox 4"/>
            <p:cNvSpPr txBox="1"/>
            <p:nvPr/>
          </p:nvSpPr>
          <p:spPr>
            <a:xfrm>
              <a:off x="0" y="-28575"/>
              <a:ext cx="12180801" cy="9626600"/>
            </a:xfrm>
            <a:prstGeom prst="rect">
              <a:avLst/>
            </a:prstGeom>
          </p:spPr>
          <p:txBody>
            <a:bodyPr lIns="0" tIns="0" rIns="0" bIns="0" rtlCol="0" anchor="t">
              <a:spAutoFit/>
            </a:bodyPr>
            <a:lstStyle/>
            <a:p>
              <a:pPr>
                <a:lnSpc>
                  <a:spcPts val="2995"/>
                </a:lnSpc>
              </a:pPr>
              <a:r>
                <a:rPr lang="en-US" sz="2495" spc="-49">
                  <a:solidFill>
                    <a:srgbClr val="FFFFFF"/>
                  </a:solidFill>
                  <a:latin typeface="Gatwick Bold Bold"/>
                </a:rPr>
                <a:t>The recruiter can help you create an ad that will attract the best-qualified candidates. Feel free to revise this outline to meet your specific job duties and job requirements, based on this structure and organization. You can get more ideas about how to write your posting by browsing our corporate job recruiter listings.</a:t>
              </a:r>
            </a:p>
            <a:p>
              <a:pPr>
                <a:lnSpc>
                  <a:spcPts val="2995"/>
                </a:lnSpc>
              </a:pPr>
              <a:endParaRPr lang="en-US" sz="2495" spc="-49">
                <a:solidFill>
                  <a:srgbClr val="FFFFFF"/>
                </a:solidFill>
                <a:latin typeface="Gatwick Bold Bold"/>
              </a:endParaRPr>
            </a:p>
            <a:p>
              <a:pPr>
                <a:lnSpc>
                  <a:spcPts val="2995"/>
                </a:lnSpc>
              </a:pPr>
              <a:endParaRPr lang="en-US" sz="2495" spc="-49">
                <a:solidFill>
                  <a:srgbClr val="FFFFFF"/>
                </a:solidFill>
                <a:latin typeface="Gatwick Bold Bold"/>
              </a:endParaRPr>
            </a:p>
            <a:p>
              <a:pPr>
                <a:lnSpc>
                  <a:spcPts val="2995"/>
                </a:lnSpc>
              </a:pPr>
              <a:r>
                <a:rPr lang="en-US" sz="2495">
                  <a:solidFill>
                    <a:srgbClr val="FFFFFF"/>
                  </a:solidFill>
                  <a:latin typeface="Arimo"/>
                  <a:sym typeface="+mn-ea"/>
                </a:rPr>
                <a:t>As a result, after implementing all the mentioned libraries as well as software tools, we finally full-fledged website where Job Seekers and Recruiters can perform their tasks easily and can communicate in a proper professional way with the help of our website. </a:t>
              </a:r>
              <a:endParaRPr lang="en-US" sz="2495">
                <a:solidFill>
                  <a:srgbClr val="FFFFFF"/>
                </a:solidFill>
                <a:latin typeface="Arimo"/>
              </a:endParaRPr>
            </a:p>
            <a:p>
              <a:pPr>
                <a:lnSpc>
                  <a:spcPts val="2995"/>
                </a:lnSpc>
              </a:pPr>
              <a:endParaRPr lang="en-US" sz="2495" spc="-49">
                <a:solidFill>
                  <a:srgbClr val="FFFFFF"/>
                </a:solidFill>
                <a:latin typeface="Gatwick Bold Bold"/>
              </a:endParaRPr>
            </a:p>
            <a:p>
              <a:pPr>
                <a:lnSpc>
                  <a:spcPts val="2995"/>
                </a:lnSpc>
              </a:pPr>
              <a:endParaRPr lang="en-US" sz="2495" spc="-49">
                <a:solidFill>
                  <a:srgbClr val="FFFFFF"/>
                </a:solidFill>
                <a:latin typeface="Gatwick Bold Bold"/>
              </a:endParaRPr>
            </a:p>
            <a:p>
              <a:pPr>
                <a:lnSpc>
                  <a:spcPts val="2995"/>
                </a:lnSpc>
              </a:pPr>
              <a:r>
                <a:rPr lang="en-US" sz="165" spc="-3">
                  <a:solidFill>
                    <a:srgbClr val="FFFFFF"/>
                  </a:solidFill>
                  <a:latin typeface="Arimo Bold"/>
                </a:rPr>
                <a:t>As a result, after implementing all the mentioned libraries as well as software tools, we finally full-fledged website where Job Seekers and Recruiters can perform their tasks easily and can communicate in a proper professional way with the help of our website. </a:t>
              </a:r>
            </a:p>
            <a:p>
              <a:pPr>
                <a:lnSpc>
                  <a:spcPts val="4190"/>
                </a:lnSpc>
              </a:pPr>
              <a:endParaRPr lang="en-US" sz="165" spc="-3">
                <a:solidFill>
                  <a:srgbClr val="FFFFFF"/>
                </a:solidFill>
                <a:latin typeface="Arimo Bold"/>
              </a:endParaRPr>
            </a:p>
            <a:p>
              <a:pPr marL="0" lvl="0" indent="0" algn="l">
                <a:lnSpc>
                  <a:spcPts val="4190"/>
                </a:lnSpc>
                <a:spcBef>
                  <a:spcPct val="0"/>
                </a:spcBef>
              </a:pPr>
              <a:endParaRPr lang="en-US" sz="165" spc="-3">
                <a:solidFill>
                  <a:srgbClr val="FFFFFF"/>
                </a:solidFill>
                <a:latin typeface="Arimo Bold"/>
              </a:endParaRPr>
            </a:p>
          </p:txBody>
        </p:sp>
      </p:grpSp>
      <p:sp>
        <p:nvSpPr>
          <p:cNvPr id="5" name="AutoShape 5"/>
          <p:cNvSpPr/>
          <p:nvPr/>
        </p:nvSpPr>
        <p:spPr>
          <a:xfrm>
            <a:off x="0" y="0"/>
            <a:ext cx="18288000" cy="1976618"/>
          </a:xfrm>
          <a:prstGeom prst="rect">
            <a:avLst/>
          </a:prstGeom>
          <a:solidFill>
            <a:srgbClr val="000000">
              <a:alpha val="9804"/>
            </a:srgbClr>
          </a:solidFill>
        </p:spPr>
      </p:sp>
      <p:grpSp>
        <p:nvGrpSpPr>
          <p:cNvPr id="6" name="Group 6"/>
          <p:cNvGrpSpPr>
            <a:grpSpLocks noChangeAspect="1"/>
          </p:cNvGrpSpPr>
          <p:nvPr/>
        </p:nvGrpSpPr>
        <p:grpSpPr>
          <a:xfrm>
            <a:off x="11881877" y="1407180"/>
            <a:ext cx="11886528" cy="8879820"/>
            <a:chOff x="0" y="0"/>
            <a:chExt cx="8500110" cy="6350000"/>
          </a:xfrm>
        </p:grpSpPr>
        <p:sp>
          <p:nvSpPr>
            <p:cNvPr id="7" name="Freeform 7"/>
            <p:cNvSpPr/>
            <p:nvPr/>
          </p:nvSpPr>
          <p:spPr>
            <a:xfrm>
              <a:off x="0" y="0"/>
              <a:ext cx="8500110" cy="6350000"/>
            </a:xfrm>
            <a:custGeom>
              <a:avLst/>
              <a:gdLst/>
              <a:ahLst/>
              <a:cxnLst/>
              <a:rect l="l" t="t" r="r" b="b"/>
              <a:pathLst>
                <a:path w="8500110" h="6350000">
                  <a:moveTo>
                    <a:pt x="7377430" y="4912360"/>
                  </a:moveTo>
                  <a:lnTo>
                    <a:pt x="7377430" y="2456180"/>
                  </a:lnTo>
                  <a:lnTo>
                    <a:pt x="5938520" y="2456180"/>
                  </a:lnTo>
                  <a:lnTo>
                    <a:pt x="5938520" y="0"/>
                  </a:lnTo>
                  <a:lnTo>
                    <a:pt x="2562860" y="0"/>
                  </a:lnTo>
                  <a:lnTo>
                    <a:pt x="2562860" y="2456180"/>
                  </a:lnTo>
                  <a:lnTo>
                    <a:pt x="1122680" y="2456180"/>
                  </a:lnTo>
                  <a:lnTo>
                    <a:pt x="1122680" y="4912360"/>
                  </a:lnTo>
                  <a:lnTo>
                    <a:pt x="0" y="4912360"/>
                  </a:lnTo>
                  <a:lnTo>
                    <a:pt x="0" y="6350000"/>
                  </a:lnTo>
                  <a:lnTo>
                    <a:pt x="8500110" y="6350000"/>
                  </a:lnTo>
                  <a:lnTo>
                    <a:pt x="8500110" y="4912360"/>
                  </a:lnTo>
                  <a:lnTo>
                    <a:pt x="7377430" y="4912360"/>
                  </a:lnTo>
                  <a:close/>
                </a:path>
              </a:pathLst>
            </a:custGeom>
            <a:blipFill>
              <a:blip r:embed="rId2"/>
              <a:stretch>
                <a:fillRect l="-6028" r="-6028"/>
              </a:stretch>
            </a:blip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211223" y="1587909"/>
            <a:ext cx="2251481" cy="3267320"/>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998565" y="210970"/>
            <a:ext cx="3409082" cy="2677679"/>
          </a:xfrm>
          <a:prstGeom prst="rect">
            <a:avLst/>
          </a:prstGeom>
        </p:spPr>
      </p:pic>
      <p:grpSp>
        <p:nvGrpSpPr>
          <p:cNvPr id="10" name="Group 10"/>
          <p:cNvGrpSpPr/>
          <p:nvPr/>
        </p:nvGrpSpPr>
        <p:grpSpPr>
          <a:xfrm>
            <a:off x="1028700" y="731861"/>
            <a:ext cx="8997440" cy="1312499"/>
            <a:chOff x="0" y="0"/>
            <a:chExt cx="11996587" cy="1749998"/>
          </a:xfrm>
        </p:grpSpPr>
        <p:sp>
          <p:nvSpPr>
            <p:cNvPr id="11" name="TextBox 11"/>
            <p:cNvSpPr txBox="1"/>
            <p:nvPr/>
          </p:nvSpPr>
          <p:spPr>
            <a:xfrm>
              <a:off x="0" y="-114300"/>
              <a:ext cx="11996587" cy="1364827"/>
            </a:xfrm>
            <a:prstGeom prst="rect">
              <a:avLst/>
            </a:prstGeom>
          </p:spPr>
          <p:txBody>
            <a:bodyPr lIns="0" tIns="0" rIns="0" bIns="0" rtlCol="0" anchor="t">
              <a:spAutoFit/>
            </a:bodyPr>
            <a:lstStyle/>
            <a:p>
              <a:pPr marL="0" lvl="0" indent="0" algn="l">
                <a:lnSpc>
                  <a:spcPts val="8680"/>
                </a:lnSpc>
                <a:spcBef>
                  <a:spcPct val="0"/>
                </a:spcBef>
              </a:pPr>
              <a:r>
                <a:rPr lang="en-US" sz="6200" dirty="0">
                  <a:solidFill>
                    <a:srgbClr val="FFFFFF"/>
                  </a:solidFill>
                  <a:latin typeface="Open Sauce"/>
                </a:rPr>
                <a:t>RESULT</a:t>
              </a:r>
            </a:p>
          </p:txBody>
        </p:sp>
        <p:sp>
          <p:nvSpPr>
            <p:cNvPr id="12" name="TextBox 12"/>
            <p:cNvSpPr txBox="1"/>
            <p:nvPr/>
          </p:nvSpPr>
          <p:spPr>
            <a:xfrm>
              <a:off x="0" y="1353758"/>
              <a:ext cx="11996587" cy="396240"/>
            </a:xfrm>
            <a:prstGeom prst="rect">
              <a:avLst/>
            </a:prstGeom>
          </p:spPr>
          <p:txBody>
            <a:bodyPr lIns="0" tIns="0" rIns="0" bIns="0" rtlCol="0" anchor="t">
              <a:spAutoFit/>
            </a:bodyPr>
            <a:lstStyle/>
            <a:p>
              <a:pPr marL="0" lvl="0" indent="0" algn="l">
                <a:lnSpc>
                  <a:spcPts val="2520"/>
                </a:lnSpc>
                <a:spcBef>
                  <a:spcPct val="0"/>
                </a:spcBef>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ox(out)">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952" y="2167788"/>
            <a:ext cx="15591345" cy="7314833"/>
            <a:chOff x="0" y="9525"/>
            <a:chExt cx="20788460" cy="9753111"/>
          </a:xfrm>
        </p:grpSpPr>
        <p:sp>
          <p:nvSpPr>
            <p:cNvPr id="3" name="TextBox 3"/>
            <p:cNvSpPr txBox="1"/>
            <p:nvPr/>
          </p:nvSpPr>
          <p:spPr>
            <a:xfrm>
              <a:off x="0" y="2611689"/>
              <a:ext cx="13810621" cy="7150947"/>
            </a:xfrm>
            <a:prstGeom prst="rect">
              <a:avLst/>
            </a:prstGeom>
          </p:spPr>
          <p:txBody>
            <a:bodyPr lIns="0" tIns="0" rIns="0" bIns="0" rtlCol="0" anchor="t">
              <a:spAutoFit/>
            </a:bodyPr>
            <a:lstStyle/>
            <a:p>
              <a:pPr>
                <a:lnSpc>
                  <a:spcPts val="5975"/>
                </a:lnSpc>
                <a:spcBef>
                  <a:spcPct val="0"/>
                </a:spcBef>
              </a:pPr>
              <a:r>
                <a:rPr lang="en-US" sz="3200" dirty="0">
                  <a:solidFill>
                    <a:srgbClr val="731F7D"/>
                  </a:solidFill>
                  <a:latin typeface="Halant Medium"/>
                </a:rPr>
                <a:t>Our project is only a humble venture to satisfy the needs to manage their project work. Several user-friendly coding has also been adopted. The objective of the software planning is to provide a framework with a limited project completion time frame at the beginning of the project and should be updated on a regular basis.</a:t>
              </a:r>
            </a:p>
          </p:txBody>
        </p:sp>
        <p:sp>
          <p:nvSpPr>
            <p:cNvPr id="4" name="TextBox 4"/>
            <p:cNvSpPr txBox="1"/>
            <p:nvPr/>
          </p:nvSpPr>
          <p:spPr>
            <a:xfrm>
              <a:off x="0" y="9525"/>
              <a:ext cx="20788460" cy="1889130"/>
            </a:xfrm>
            <a:prstGeom prst="rect">
              <a:avLst/>
            </a:prstGeom>
          </p:spPr>
          <p:txBody>
            <a:bodyPr lIns="0" tIns="0" rIns="0" bIns="0" rtlCol="0" anchor="t">
              <a:spAutoFit/>
            </a:bodyPr>
            <a:lstStyle/>
            <a:p>
              <a:pPr>
                <a:lnSpc>
                  <a:spcPts val="11065"/>
                </a:lnSpc>
              </a:pPr>
              <a:r>
                <a:rPr lang="en-US" sz="9375" u="sng" dirty="0">
                  <a:solidFill>
                    <a:srgbClr val="000000"/>
                  </a:solidFill>
                  <a:latin typeface="Yeseva One"/>
                </a:rPr>
                <a:t>CONCLUSION</a:t>
              </a:r>
            </a:p>
          </p:txBody>
        </p:sp>
      </p:grpSp>
      <p:pic>
        <p:nvPicPr>
          <p:cNvPr id="5" name="Picture 5"/>
          <p:cNvPicPr>
            <a:picLocks noChangeAspect="1"/>
          </p:cNvPicPr>
          <p:nvPr/>
        </p:nvPicPr>
        <p:blipFill>
          <a:blip r:embed="rId2"/>
          <a:srcRect/>
          <a:stretch>
            <a:fillRect/>
          </a:stretch>
        </p:blipFill>
        <p:spPr>
          <a:xfrm rot="-5624184">
            <a:off x="9190413" y="-1204481"/>
            <a:ext cx="9054625" cy="8058616"/>
          </a:xfrm>
          <a:prstGeom prst="rect">
            <a:avLst/>
          </a:prstGeom>
        </p:spPr>
      </p:pic>
      <p:pic>
        <p:nvPicPr>
          <p:cNvPr id="6" name="Picture 6"/>
          <p:cNvPicPr>
            <a:picLocks noChangeAspect="1"/>
          </p:cNvPicPr>
          <p:nvPr/>
        </p:nvPicPr>
        <p:blipFill>
          <a:blip r:embed="rId3"/>
          <a:srcRect/>
          <a:stretch>
            <a:fillRect/>
          </a:stretch>
        </p:blipFill>
        <p:spPr>
          <a:xfrm rot="-5017281">
            <a:off x="7285004" y="338675"/>
            <a:ext cx="1811240" cy="1716150"/>
          </a:xfrm>
          <a:prstGeom prst="rect">
            <a:avLst/>
          </a:prstGeom>
        </p:spPr>
      </p:pic>
      <p:pic>
        <p:nvPicPr>
          <p:cNvPr id="7" name="Picture 7"/>
          <p:cNvPicPr>
            <a:picLocks noChangeAspect="1"/>
          </p:cNvPicPr>
          <p:nvPr/>
        </p:nvPicPr>
        <p:blipFill>
          <a:blip r:embed="rId4"/>
          <a:srcRect/>
          <a:stretch>
            <a:fillRect/>
          </a:stretch>
        </p:blipFill>
        <p:spPr>
          <a:xfrm rot="-10567437">
            <a:off x="16126494" y="6825098"/>
            <a:ext cx="3789612" cy="36238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92" b="2892"/>
          <a:stretch>
            <a:fillRect/>
          </a:stretch>
        </p:blipFill>
        <p:spPr>
          <a:xfrm>
            <a:off x="0" y="0"/>
            <a:ext cx="8188922" cy="10287000"/>
          </a:xfrm>
          <a:prstGeom prst="rect">
            <a:avLst/>
          </a:prstGeom>
        </p:spPr>
      </p:pic>
      <p:sp>
        <p:nvSpPr>
          <p:cNvPr id="3" name="TextBox 3"/>
          <p:cNvSpPr txBox="1"/>
          <p:nvPr/>
        </p:nvSpPr>
        <p:spPr>
          <a:xfrm>
            <a:off x="9013574" y="505307"/>
            <a:ext cx="8115300" cy="1069975"/>
          </a:xfrm>
          <a:prstGeom prst="rect">
            <a:avLst/>
          </a:prstGeom>
        </p:spPr>
        <p:txBody>
          <a:bodyPr lIns="0" tIns="0" rIns="0" bIns="0" rtlCol="0" anchor="t">
            <a:spAutoFit/>
          </a:bodyPr>
          <a:lstStyle/>
          <a:p>
            <a:pPr>
              <a:lnSpc>
                <a:spcPts val="8345"/>
              </a:lnSpc>
            </a:pPr>
            <a:r>
              <a:rPr lang="en-US" sz="7070" dirty="0">
                <a:solidFill>
                  <a:srgbClr val="000000"/>
                </a:solidFill>
                <a:latin typeface="Tenor Sans"/>
              </a:rPr>
              <a:t>  </a:t>
            </a:r>
            <a:r>
              <a:rPr lang="en-US" sz="7070" u="sng" dirty="0">
                <a:solidFill>
                  <a:srgbClr val="000000"/>
                </a:solidFill>
                <a:latin typeface="Tenor Sans"/>
              </a:rPr>
              <a:t>FUTURE SCOPE</a:t>
            </a:r>
            <a:r>
              <a:rPr lang="en-US" sz="7070" dirty="0">
                <a:solidFill>
                  <a:srgbClr val="000000"/>
                </a:solidFill>
                <a:latin typeface="Tenor Sans"/>
              </a:rPr>
              <a:t>:</a:t>
            </a:r>
          </a:p>
        </p:txBody>
      </p:sp>
      <p:sp>
        <p:nvSpPr>
          <p:cNvPr id="4" name="TextBox 4"/>
          <p:cNvSpPr txBox="1"/>
          <p:nvPr/>
        </p:nvSpPr>
        <p:spPr>
          <a:xfrm>
            <a:off x="9771380" y="2109470"/>
            <a:ext cx="6551930" cy="7564755"/>
          </a:xfrm>
          <a:prstGeom prst="rect">
            <a:avLst/>
          </a:prstGeom>
        </p:spPr>
        <p:txBody>
          <a:bodyPr wrap="square" lIns="0" tIns="0" rIns="0" bIns="0" rtlCol="0" anchor="t">
            <a:spAutoFit/>
          </a:bodyPr>
          <a:lstStyle/>
          <a:p>
            <a:pPr marL="534670" lvl="1" indent="-267335">
              <a:lnSpc>
                <a:spcPts val="3470"/>
              </a:lnSpc>
              <a:buFont typeface="Arial" panose="020B0604020202090204"/>
              <a:buChar char="•"/>
            </a:pPr>
            <a:r>
              <a:rPr lang="en-US" sz="2475" spc="-24" dirty="0">
                <a:solidFill>
                  <a:srgbClr val="000000"/>
                </a:solidFill>
                <a:latin typeface="Assistant Regular"/>
              </a:rPr>
              <a:t>AI: Enabling Productivity &amp; Improving Recruiting Relationships.</a:t>
            </a:r>
          </a:p>
          <a:p>
            <a:pPr marL="534670" lvl="1" indent="-267335">
              <a:lnSpc>
                <a:spcPts val="3470"/>
              </a:lnSpc>
              <a:buFont typeface="Arial" panose="020B0604020202090204"/>
              <a:buChar char="•"/>
            </a:pPr>
            <a:r>
              <a:rPr lang="en-US" sz="2475" spc="-24" dirty="0">
                <a:solidFill>
                  <a:srgbClr val="000000"/>
                </a:solidFill>
                <a:latin typeface="Assistant Regular"/>
              </a:rPr>
              <a:t>Candidates Are Treating the Job Search on ease like an Online Shopping Experience.</a:t>
            </a:r>
          </a:p>
          <a:p>
            <a:pPr marL="534670" lvl="1" indent="-267335">
              <a:lnSpc>
                <a:spcPts val="3470"/>
              </a:lnSpc>
              <a:buFont typeface="Arial" panose="020B0604020202090204"/>
              <a:buChar char="•"/>
            </a:pPr>
            <a:r>
              <a:rPr lang="en-US" sz="2475" spc="-24" dirty="0">
                <a:solidFill>
                  <a:srgbClr val="000000"/>
                </a:solidFill>
                <a:latin typeface="Assistant Regular"/>
              </a:rPr>
              <a:t>A job site could provide job seekers with better matches without even having to search. </a:t>
            </a:r>
          </a:p>
          <a:p>
            <a:pPr marL="534670" lvl="1" indent="-267335">
              <a:lnSpc>
                <a:spcPts val="3470"/>
              </a:lnSpc>
              <a:buFont typeface="Arial" panose="020B0604020202090204"/>
              <a:buChar char="•"/>
            </a:pPr>
            <a:r>
              <a:rPr lang="en-US" sz="2475" spc="-24" dirty="0">
                <a:solidFill>
                  <a:srgbClr val="000000"/>
                </a:solidFill>
                <a:latin typeface="Assistant Regular"/>
              </a:rPr>
              <a:t>The future of the job portals looks bright. Job portals are like the meeting points for the recruiters as well as the job seekers.</a:t>
            </a:r>
          </a:p>
          <a:p>
            <a:pPr marL="534670" lvl="1" indent="-267335">
              <a:lnSpc>
                <a:spcPts val="3470"/>
              </a:lnSpc>
              <a:buFont typeface="Arial" panose="020B0604020202090204"/>
              <a:buChar char="•"/>
            </a:pPr>
            <a:r>
              <a:rPr lang="en-US" sz="2475" spc="-24" dirty="0">
                <a:solidFill>
                  <a:srgbClr val="000000"/>
                </a:solidFill>
                <a:latin typeface="Assistant Regular"/>
              </a:rPr>
              <a:t>Finding a job opportunity per your choice and qualification through a job portal is relatively easier.</a:t>
            </a:r>
          </a:p>
          <a:p>
            <a:pPr marL="534670" lvl="1" indent="-267335">
              <a:lnSpc>
                <a:spcPts val="3470"/>
              </a:lnSpc>
              <a:spcBef>
                <a:spcPct val="0"/>
              </a:spcBef>
              <a:buFont typeface="Arial" panose="020B0604020202090204"/>
              <a:buChar char="•"/>
            </a:pPr>
            <a:r>
              <a:rPr lang="en-US" sz="2475" spc="-24" dirty="0">
                <a:solidFill>
                  <a:srgbClr val="000000"/>
                </a:solidFill>
                <a:latin typeface="Assistant Regular"/>
              </a:rPr>
              <a:t>In the short term, we will likely see a wave of new job portals.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049" r="7049"/>
          <a:stretch>
            <a:fillRect/>
          </a:stretch>
        </p:blipFill>
        <p:spPr>
          <a:xfrm>
            <a:off x="0" y="0"/>
            <a:ext cx="5891022" cy="10287000"/>
          </a:xfrm>
          <a:prstGeom prst="rect">
            <a:avLst/>
          </a:prstGeom>
        </p:spPr>
      </p:pic>
      <p:sp>
        <p:nvSpPr>
          <p:cNvPr id="3" name="TextBox 3"/>
          <p:cNvSpPr txBox="1"/>
          <p:nvPr/>
        </p:nvSpPr>
        <p:spPr>
          <a:xfrm>
            <a:off x="8748565" y="2755006"/>
            <a:ext cx="8510735" cy="4295239"/>
          </a:xfrm>
          <a:prstGeom prst="rect">
            <a:avLst/>
          </a:prstGeom>
        </p:spPr>
        <p:txBody>
          <a:bodyPr lIns="0" tIns="0" rIns="0" bIns="0" rtlCol="0" anchor="t">
            <a:spAutoFit/>
          </a:bodyPr>
          <a:lstStyle/>
          <a:p>
            <a:pPr>
              <a:lnSpc>
                <a:spcPts val="16465"/>
              </a:lnSpc>
            </a:pPr>
            <a:r>
              <a:rPr lang="en-US" sz="16465" spc="-329" dirty="0">
                <a:solidFill>
                  <a:srgbClr val="393939"/>
                </a:solidFill>
                <a:latin typeface="Crimson Pro Bold"/>
              </a:rPr>
              <a:t>THANK </a:t>
            </a:r>
          </a:p>
          <a:p>
            <a:pPr>
              <a:lnSpc>
                <a:spcPts val="16465"/>
              </a:lnSpc>
            </a:pPr>
            <a:r>
              <a:rPr lang="en-US" sz="16465" spc="-329" dirty="0">
                <a:solidFill>
                  <a:srgbClr val="393939"/>
                </a:solidFill>
                <a:latin typeface="Crimson Pro Bold"/>
              </a:rPr>
              <a:t>YOU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56830" y="2267585"/>
            <a:ext cx="9103360" cy="5501641"/>
            <a:chOff x="929162" y="209886"/>
            <a:chExt cx="8228800" cy="2123086"/>
          </a:xfrm>
        </p:grpSpPr>
        <p:sp>
          <p:nvSpPr>
            <p:cNvPr id="7" name="TextBox 7"/>
            <p:cNvSpPr txBox="1"/>
            <p:nvPr/>
          </p:nvSpPr>
          <p:spPr>
            <a:xfrm>
              <a:off x="929162" y="209886"/>
              <a:ext cx="8228800" cy="2123086"/>
            </a:xfrm>
            <a:prstGeom prst="rect">
              <a:avLst/>
            </a:prstGeom>
          </p:spPr>
          <p:txBody>
            <a:bodyPr wrap="square" lIns="0" tIns="0" rIns="0" bIns="0" rtlCol="0" anchor="t">
              <a:spAutoFit/>
            </a:bodyPr>
            <a:lstStyle/>
            <a:p>
              <a:pPr>
                <a:lnSpc>
                  <a:spcPts val="3900"/>
                </a:lnSpc>
              </a:pPr>
              <a:r>
                <a:rPr lang="en-US" sz="3000" dirty="0">
                  <a:solidFill>
                    <a:srgbClr val="000000"/>
                  </a:solidFill>
                  <a:latin typeface="Roboto"/>
                </a:rPr>
                <a:t>In this project, we have basically designed a website in which Recruiters and the Job seekers can interact with each other. Now you must be thinking that this is a common website but we have also emphasized on the recruiter’s aspect. This website is focusing on the recruiter first. Yah! This is a new concept in this profession. Firstly, a job seeker can upload his data on this website and then a recruiter can visit our website and can see those persons list who want job in any particular field.</a:t>
              </a:r>
            </a:p>
          </p:txBody>
        </p:sp>
      </p:grpSp>
      <p:pic>
        <p:nvPicPr>
          <p:cNvPr id="8" name="Picture 8"/>
          <p:cNvPicPr>
            <a:picLocks noChangeAspect="1"/>
          </p:cNvPicPr>
          <p:nvPr/>
        </p:nvPicPr>
        <p:blipFill>
          <a:blip r:embed="rId2">
            <a:alphaModFix amt="9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32033" y="2415820"/>
            <a:ext cx="14939970" cy="14939970"/>
          </a:xfrm>
          <a:prstGeom prst="rect">
            <a:avLst/>
          </a:prstGeom>
        </p:spPr>
      </p:pic>
      <p:sp>
        <p:nvSpPr>
          <p:cNvPr id="9" name="TextBox 9"/>
          <p:cNvSpPr txBox="1"/>
          <p:nvPr/>
        </p:nvSpPr>
        <p:spPr>
          <a:xfrm>
            <a:off x="616585" y="716915"/>
            <a:ext cx="7040245" cy="1254125"/>
          </a:xfrm>
          <a:prstGeom prst="rect">
            <a:avLst/>
          </a:prstGeom>
        </p:spPr>
        <p:txBody>
          <a:bodyPr wrap="square" lIns="0" tIns="0" rIns="0" bIns="0" rtlCol="0" anchor="t">
            <a:spAutoFit/>
          </a:bodyPr>
          <a:lstStyle/>
          <a:p>
            <a:pPr>
              <a:lnSpc>
                <a:spcPts val="9780"/>
              </a:lnSpc>
            </a:pPr>
            <a:r>
              <a:rPr lang="en-US" sz="6985" dirty="0">
                <a:solidFill>
                  <a:srgbClr val="000000"/>
                </a:solidFill>
                <a:latin typeface="STSong" panose="02010600040101010101" charset="-122"/>
                <a:ea typeface="STSong" panose="02010600040101010101" charset="-122"/>
                <a:cs typeface="+mn-ea"/>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8049" y="3759823"/>
            <a:ext cx="16866004" cy="4199890"/>
          </a:xfrm>
          <a:prstGeom prst="rect">
            <a:avLst/>
          </a:prstGeom>
        </p:spPr>
        <p:txBody>
          <a:bodyPr lIns="0" tIns="0" rIns="0" bIns="0" rtlCol="0" anchor="t">
            <a:spAutoFit/>
          </a:bodyPr>
          <a:lstStyle/>
          <a:p>
            <a:pPr>
              <a:lnSpc>
                <a:spcPts val="3275"/>
              </a:lnSpc>
            </a:pPr>
            <a:r>
              <a:rPr lang="en-US" sz="3200" u="sng">
                <a:solidFill>
                  <a:srgbClr val="000000"/>
                </a:solidFill>
                <a:latin typeface="Arapey"/>
              </a:rPr>
              <a:t>HTML:</a:t>
            </a:r>
            <a:endParaRPr lang="en-US" sz="2730" u="sng">
              <a:solidFill>
                <a:srgbClr val="000000"/>
              </a:solidFill>
              <a:latin typeface="Arapey"/>
            </a:endParaRPr>
          </a:p>
          <a:p>
            <a:pPr>
              <a:lnSpc>
                <a:spcPts val="3275"/>
              </a:lnSpc>
            </a:pPr>
            <a:endParaRPr lang="en-US" sz="2730" u="sng">
              <a:solidFill>
                <a:srgbClr val="000000"/>
              </a:solidFill>
              <a:latin typeface="Arapey"/>
            </a:endParaRPr>
          </a:p>
          <a:p>
            <a:pPr>
              <a:lnSpc>
                <a:spcPts val="3275"/>
              </a:lnSpc>
            </a:pPr>
            <a:r>
              <a:rPr lang="en-US" sz="2400">
                <a:solidFill>
                  <a:srgbClr val="000000"/>
                </a:solidFill>
                <a:latin typeface="Arimo"/>
              </a:rPr>
              <a:t>HTML stands for Hyper Text Markup Language. Itis the standard markup language for creating Web pages. It describes the structure of a Web page. It consists of a series of elements. HTML elements tell the browser how to display the content.HTML elements label pieces of content such as "this is a heading", "this is a paragraph", "this is a link", etc.</a:t>
            </a:r>
          </a:p>
          <a:p>
            <a:pPr>
              <a:lnSpc>
                <a:spcPts val="3275"/>
              </a:lnSpc>
            </a:pPr>
            <a:r>
              <a:rPr lang="en-US" sz="2400">
                <a:solidFill>
                  <a:srgbClr val="000000"/>
                </a:solidFill>
                <a:latin typeface="Arimo"/>
              </a:rPr>
              <a:t>Hypertext Markup Language (HTML) is the standard markup language for documents designed to be displayed in a web browser. It can be assisted by technologies such as Cascading Style Sheets (CSS) and scripting languages such as JavaScript.</a:t>
            </a:r>
            <a:endParaRPr lang="en-US" sz="1235">
              <a:solidFill>
                <a:srgbClr val="000000"/>
              </a:solidFill>
              <a:latin typeface="Arimo"/>
            </a:endParaRPr>
          </a:p>
          <a:p>
            <a:pPr>
              <a:lnSpc>
                <a:spcPts val="3275"/>
              </a:lnSpc>
            </a:pPr>
            <a:endParaRPr lang="en-US" sz="1235">
              <a:solidFill>
                <a:srgbClr val="000000"/>
              </a:solidFill>
              <a:latin typeface="Arimo"/>
            </a:endParaRPr>
          </a:p>
        </p:txBody>
      </p:sp>
      <p:grpSp>
        <p:nvGrpSpPr>
          <p:cNvPr id="3" name="Group 3"/>
          <p:cNvGrpSpPr/>
          <p:nvPr/>
        </p:nvGrpSpPr>
        <p:grpSpPr>
          <a:xfrm>
            <a:off x="1028700" y="1028700"/>
            <a:ext cx="3700180" cy="641753"/>
            <a:chOff x="0" y="0"/>
            <a:chExt cx="9407303" cy="1631586"/>
          </a:xfrm>
        </p:grpSpPr>
        <p:sp>
          <p:nvSpPr>
            <p:cNvPr id="4" name="Freeform 4"/>
            <p:cNvSpPr/>
            <p:nvPr/>
          </p:nvSpPr>
          <p:spPr>
            <a:xfrm>
              <a:off x="31750" y="31750"/>
              <a:ext cx="9343803" cy="1568086"/>
            </a:xfrm>
            <a:custGeom>
              <a:avLst/>
              <a:gdLst/>
              <a:ahLst/>
              <a:cxnLst/>
              <a:rect l="l" t="t" r="r" b="b"/>
              <a:pathLst>
                <a:path w="9343803" h="1568086">
                  <a:moveTo>
                    <a:pt x="9251093" y="1568086"/>
                  </a:moveTo>
                  <a:lnTo>
                    <a:pt x="92710" y="1568086"/>
                  </a:lnTo>
                  <a:cubicBezTo>
                    <a:pt x="41910" y="1568086"/>
                    <a:pt x="0" y="1526176"/>
                    <a:pt x="0" y="1475376"/>
                  </a:cubicBezTo>
                  <a:lnTo>
                    <a:pt x="0" y="92710"/>
                  </a:lnTo>
                  <a:cubicBezTo>
                    <a:pt x="0" y="41910"/>
                    <a:pt x="41910" y="0"/>
                    <a:pt x="92710" y="0"/>
                  </a:cubicBezTo>
                  <a:lnTo>
                    <a:pt x="9249822" y="0"/>
                  </a:lnTo>
                  <a:cubicBezTo>
                    <a:pt x="9300622" y="0"/>
                    <a:pt x="9342533" y="41910"/>
                    <a:pt x="9342533" y="92710"/>
                  </a:cubicBezTo>
                  <a:lnTo>
                    <a:pt x="9342533" y="1474106"/>
                  </a:lnTo>
                  <a:cubicBezTo>
                    <a:pt x="9343803" y="1526176"/>
                    <a:pt x="9301893" y="1568086"/>
                    <a:pt x="9251093" y="1568086"/>
                  </a:cubicBezTo>
                  <a:close/>
                </a:path>
              </a:pathLst>
            </a:custGeom>
            <a:solidFill>
              <a:srgbClr val="FFFFFF">
                <a:alpha val="23922"/>
              </a:srgbClr>
            </a:solidFill>
          </p:spPr>
        </p:sp>
        <p:sp>
          <p:nvSpPr>
            <p:cNvPr id="5" name="Freeform 5"/>
            <p:cNvSpPr/>
            <p:nvPr/>
          </p:nvSpPr>
          <p:spPr>
            <a:xfrm>
              <a:off x="0" y="0"/>
              <a:ext cx="9407303" cy="1631586"/>
            </a:xfrm>
            <a:custGeom>
              <a:avLst/>
              <a:gdLst/>
              <a:ahLst/>
              <a:cxnLst/>
              <a:rect l="l" t="t" r="r" b="b"/>
              <a:pathLst>
                <a:path w="9407303" h="1631586">
                  <a:moveTo>
                    <a:pt x="9282843" y="59690"/>
                  </a:moveTo>
                  <a:cubicBezTo>
                    <a:pt x="9318403" y="59690"/>
                    <a:pt x="9347612" y="88900"/>
                    <a:pt x="9347612" y="124460"/>
                  </a:cubicBezTo>
                  <a:lnTo>
                    <a:pt x="9347612" y="1507126"/>
                  </a:lnTo>
                  <a:cubicBezTo>
                    <a:pt x="9347612" y="1542686"/>
                    <a:pt x="9318403" y="1571896"/>
                    <a:pt x="9282843" y="1571896"/>
                  </a:cubicBezTo>
                  <a:lnTo>
                    <a:pt x="124460" y="1571896"/>
                  </a:lnTo>
                  <a:cubicBezTo>
                    <a:pt x="88900" y="1571896"/>
                    <a:pt x="59690" y="1542686"/>
                    <a:pt x="59690" y="1507126"/>
                  </a:cubicBezTo>
                  <a:lnTo>
                    <a:pt x="59690" y="124460"/>
                  </a:lnTo>
                  <a:cubicBezTo>
                    <a:pt x="59690" y="88900"/>
                    <a:pt x="88900" y="59690"/>
                    <a:pt x="124460" y="59690"/>
                  </a:cubicBezTo>
                  <a:lnTo>
                    <a:pt x="9282843" y="59690"/>
                  </a:lnTo>
                  <a:moveTo>
                    <a:pt x="9282843" y="0"/>
                  </a:moveTo>
                  <a:lnTo>
                    <a:pt x="124460" y="0"/>
                  </a:lnTo>
                  <a:cubicBezTo>
                    <a:pt x="55880" y="0"/>
                    <a:pt x="0" y="55880"/>
                    <a:pt x="0" y="124460"/>
                  </a:cubicBezTo>
                  <a:lnTo>
                    <a:pt x="0" y="1507126"/>
                  </a:lnTo>
                  <a:cubicBezTo>
                    <a:pt x="0" y="1575706"/>
                    <a:pt x="55880" y="1631586"/>
                    <a:pt x="124460" y="1631586"/>
                  </a:cubicBezTo>
                  <a:lnTo>
                    <a:pt x="9282843" y="1631586"/>
                  </a:lnTo>
                  <a:cubicBezTo>
                    <a:pt x="9351423" y="1631586"/>
                    <a:pt x="9407303" y="1575706"/>
                    <a:pt x="9407303" y="1507126"/>
                  </a:cubicBezTo>
                  <a:lnTo>
                    <a:pt x="9407303" y="124460"/>
                  </a:lnTo>
                  <a:cubicBezTo>
                    <a:pt x="9407303" y="55880"/>
                    <a:pt x="9351423" y="0"/>
                    <a:pt x="9282843" y="0"/>
                  </a:cubicBezTo>
                  <a:close/>
                </a:path>
              </a:pathLst>
            </a:custGeom>
            <a:solidFill>
              <a:srgbClr val="000000">
                <a:alpha val="23922"/>
              </a:srgbClr>
            </a:solidFill>
          </p:spPr>
        </p:sp>
      </p:grpSp>
      <p:pic>
        <p:nvPicPr>
          <p:cNvPr id="6" name="Picture 6"/>
          <p:cNvPicPr>
            <a:picLocks noChangeAspect="1"/>
          </p:cNvPicPr>
          <p:nvPr/>
        </p:nvPicPr>
        <p:blipFill>
          <a:blip r:embed="rId2"/>
          <a:srcRect/>
          <a:stretch>
            <a:fillRect/>
          </a:stretch>
        </p:blipFill>
        <p:spPr>
          <a:xfrm>
            <a:off x="13979304" y="-2674536"/>
            <a:ext cx="6559992" cy="6559992"/>
          </a:xfrm>
          <a:prstGeom prst="rect">
            <a:avLst/>
          </a:prstGeom>
        </p:spPr>
      </p:pic>
      <p:sp>
        <p:nvSpPr>
          <p:cNvPr id="7" name="AutoShape 7"/>
          <p:cNvSpPr/>
          <p:nvPr/>
        </p:nvSpPr>
        <p:spPr>
          <a:xfrm>
            <a:off x="-485335" y="8394950"/>
            <a:ext cx="19072245" cy="0"/>
          </a:xfrm>
          <a:prstGeom prst="line">
            <a:avLst/>
          </a:prstGeom>
          <a:ln w="9525" cap="rnd">
            <a:solidFill>
              <a:srgbClr val="000000"/>
            </a:solidFill>
            <a:prstDash val="solid"/>
            <a:headEnd type="none" w="sm" len="sm"/>
            <a:tailEnd type="none" w="sm" len="sm"/>
          </a:ln>
        </p:spPr>
      </p:sp>
      <p:pic>
        <p:nvPicPr>
          <p:cNvPr id="8" name="Picture 8"/>
          <p:cNvPicPr>
            <a:picLocks noChangeAspect="1"/>
          </p:cNvPicPr>
          <p:nvPr/>
        </p:nvPicPr>
        <p:blipFill>
          <a:blip r:embed="rId3"/>
          <a:srcRect/>
          <a:stretch>
            <a:fillRect/>
          </a:stretch>
        </p:blipFill>
        <p:spPr>
          <a:xfrm>
            <a:off x="0" y="8404475"/>
            <a:ext cx="6097044" cy="4062156"/>
          </a:xfrm>
          <a:prstGeom prst="rect">
            <a:avLst/>
          </a:prstGeom>
        </p:spPr>
      </p:pic>
      <p:sp>
        <p:nvSpPr>
          <p:cNvPr id="9" name="TextBox 9"/>
          <p:cNvSpPr txBox="1"/>
          <p:nvPr/>
        </p:nvSpPr>
        <p:spPr>
          <a:xfrm>
            <a:off x="722539" y="822728"/>
            <a:ext cx="9456001" cy="1533525"/>
          </a:xfrm>
          <a:prstGeom prst="rect">
            <a:avLst/>
          </a:prstGeom>
        </p:spPr>
        <p:txBody>
          <a:bodyPr lIns="0" tIns="0" rIns="0" bIns="0" rtlCol="0" anchor="t">
            <a:spAutoFit/>
          </a:bodyPr>
          <a:lstStyle/>
          <a:p>
            <a:pPr algn="ctr">
              <a:lnSpc>
                <a:spcPts val="12600"/>
              </a:lnSpc>
              <a:spcBef>
                <a:spcPct val="0"/>
              </a:spcBef>
            </a:pPr>
            <a:r>
              <a:rPr lang="en-US" sz="9000" dirty="0">
                <a:solidFill>
                  <a:srgbClr val="000000"/>
                </a:solidFill>
                <a:latin typeface="Open Sans Extra Bold"/>
              </a:rPr>
              <a:t>SOFTWARE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6281" y="-4329832"/>
            <a:ext cx="20712031" cy="22424443"/>
          </a:xfrm>
          <a:prstGeom prst="rect">
            <a:avLst/>
          </a:prstGeom>
        </p:spPr>
      </p:pic>
      <p:grpSp>
        <p:nvGrpSpPr>
          <p:cNvPr id="3" name="Group 3"/>
          <p:cNvGrpSpPr/>
          <p:nvPr/>
        </p:nvGrpSpPr>
        <p:grpSpPr>
          <a:xfrm>
            <a:off x="16880099" y="1028700"/>
            <a:ext cx="758402" cy="8108537"/>
            <a:chOff x="0" y="0"/>
            <a:chExt cx="1011203" cy="10811383"/>
          </a:xfrm>
        </p:grpSpPr>
        <p:sp>
          <p:nvSpPr>
            <p:cNvPr id="4" name="AutoShape 4"/>
            <p:cNvSpPr/>
            <p:nvPr/>
          </p:nvSpPr>
          <p:spPr>
            <a:xfrm>
              <a:off x="486551" y="0"/>
              <a:ext cx="38100" cy="4013200"/>
            </a:xfrm>
            <a:prstGeom prst="rect">
              <a:avLst/>
            </a:prstGeom>
            <a:solidFill>
              <a:srgbClr val="191919"/>
            </a:solidFill>
          </p:spPr>
        </p:sp>
        <p:sp>
          <p:nvSpPr>
            <p:cNvPr id="5" name="TextBox 5"/>
            <p:cNvSpPr txBox="1"/>
            <p:nvPr/>
          </p:nvSpPr>
          <p:spPr>
            <a:xfrm>
              <a:off x="0" y="5050270"/>
              <a:ext cx="1011203" cy="717127"/>
            </a:xfrm>
            <a:prstGeom prst="rect">
              <a:avLst/>
            </a:prstGeom>
          </p:spPr>
          <p:txBody>
            <a:bodyPr lIns="0" tIns="0" rIns="0" bIns="0" rtlCol="0" anchor="t">
              <a:spAutoFit/>
            </a:bodyPr>
            <a:lstStyle/>
            <a:p>
              <a:pPr algn="ctr">
                <a:lnSpc>
                  <a:spcPts val="4195"/>
                </a:lnSpc>
                <a:spcBef>
                  <a:spcPct val="0"/>
                </a:spcBef>
              </a:pPr>
              <a:endParaRPr lang="en-US" sz="3000">
                <a:solidFill>
                  <a:srgbClr val="191919"/>
                </a:solidFill>
                <a:latin typeface="Anonymous Pro Bold"/>
              </a:endParaRPr>
            </a:p>
          </p:txBody>
        </p:sp>
        <p:sp>
          <p:nvSpPr>
            <p:cNvPr id="6" name="AutoShape 6"/>
            <p:cNvSpPr/>
            <p:nvPr/>
          </p:nvSpPr>
          <p:spPr>
            <a:xfrm>
              <a:off x="486551" y="6798183"/>
              <a:ext cx="38100" cy="4013200"/>
            </a:xfrm>
            <a:prstGeom prst="rect">
              <a:avLst/>
            </a:prstGeom>
            <a:solidFill>
              <a:srgbClr val="191919"/>
            </a:solidFill>
          </p:spPr>
        </p:sp>
      </p:grpSp>
      <p:pic>
        <p:nvPicPr>
          <p:cNvPr id="7" name="Picture 7"/>
          <p:cNvPicPr>
            <a:picLocks noChangeAspect="1"/>
          </p:cNvPicPr>
          <p:nvPr/>
        </p:nvPicPr>
        <p:blipFill>
          <a:blip r:embed="rId4"/>
          <a:srcRect/>
          <a:stretch>
            <a:fillRect/>
          </a:stretch>
        </p:blipFill>
        <p:spPr>
          <a:xfrm>
            <a:off x="2348690" y="1600245"/>
            <a:ext cx="13930895" cy="6965448"/>
          </a:xfrm>
          <a:prstGeom prst="rect">
            <a:avLst/>
          </a:prstGeom>
        </p:spPr>
      </p:pic>
      <p:grpSp>
        <p:nvGrpSpPr>
          <p:cNvPr id="15" name="Group 3"/>
          <p:cNvGrpSpPr/>
          <p:nvPr/>
        </p:nvGrpSpPr>
        <p:grpSpPr>
          <a:xfrm>
            <a:off x="830474" y="1028700"/>
            <a:ext cx="758402" cy="8108537"/>
            <a:chOff x="0" y="0"/>
            <a:chExt cx="1011203" cy="10811383"/>
          </a:xfrm>
        </p:grpSpPr>
        <p:sp>
          <p:nvSpPr>
            <p:cNvPr id="16" name="AutoShape 4"/>
            <p:cNvSpPr/>
            <p:nvPr/>
          </p:nvSpPr>
          <p:spPr>
            <a:xfrm>
              <a:off x="486551" y="0"/>
              <a:ext cx="38100" cy="4013200"/>
            </a:xfrm>
            <a:prstGeom prst="rect">
              <a:avLst/>
            </a:prstGeom>
            <a:solidFill>
              <a:srgbClr val="191919"/>
            </a:solidFill>
          </p:spPr>
        </p:sp>
        <p:sp>
          <p:nvSpPr>
            <p:cNvPr id="17" name="TextBox 5"/>
            <p:cNvSpPr txBox="1"/>
            <p:nvPr/>
          </p:nvSpPr>
          <p:spPr>
            <a:xfrm>
              <a:off x="0" y="5050270"/>
              <a:ext cx="1011203" cy="717127"/>
            </a:xfrm>
            <a:prstGeom prst="rect">
              <a:avLst/>
            </a:prstGeom>
          </p:spPr>
          <p:txBody>
            <a:bodyPr lIns="0" tIns="0" rIns="0" bIns="0" rtlCol="0" anchor="t">
              <a:spAutoFit/>
            </a:bodyPr>
            <a:lstStyle/>
            <a:p>
              <a:pPr algn="ctr">
                <a:lnSpc>
                  <a:spcPts val="4195"/>
                </a:lnSpc>
                <a:spcBef>
                  <a:spcPct val="0"/>
                </a:spcBef>
              </a:pPr>
              <a:endParaRPr lang="en-US" sz="3000">
                <a:solidFill>
                  <a:srgbClr val="191919"/>
                </a:solidFill>
                <a:latin typeface="Anonymous Pro Bold"/>
              </a:endParaRPr>
            </a:p>
          </p:txBody>
        </p:sp>
        <p:sp>
          <p:nvSpPr>
            <p:cNvPr id="18" name="AutoShape 6"/>
            <p:cNvSpPr/>
            <p:nvPr/>
          </p:nvSpPr>
          <p:spPr>
            <a:xfrm>
              <a:off x="486551" y="6798183"/>
              <a:ext cx="38100" cy="4013200"/>
            </a:xfrm>
            <a:prstGeom prst="rect">
              <a:avLst/>
            </a:prstGeom>
            <a:solidFill>
              <a:srgbClr val="191919"/>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66464" y="1028700"/>
            <a:ext cx="8115300" cy="3170876"/>
            <a:chOff x="0" y="0"/>
            <a:chExt cx="10820400" cy="4227835"/>
          </a:xfrm>
        </p:grpSpPr>
        <p:sp>
          <p:nvSpPr>
            <p:cNvPr id="3" name="AutoShape 3"/>
            <p:cNvSpPr/>
            <p:nvPr/>
          </p:nvSpPr>
          <p:spPr>
            <a:xfrm>
              <a:off x="0" y="4052316"/>
              <a:ext cx="10820400" cy="175519"/>
            </a:xfrm>
            <a:prstGeom prst="rect">
              <a:avLst/>
            </a:prstGeom>
            <a:solidFill>
              <a:srgbClr val="191919"/>
            </a:solidFill>
          </p:spPr>
        </p:sp>
        <p:sp>
          <p:nvSpPr>
            <p:cNvPr id="4" name="TextBox 4"/>
            <p:cNvSpPr txBox="1"/>
            <p:nvPr/>
          </p:nvSpPr>
          <p:spPr>
            <a:xfrm>
              <a:off x="0" y="95250"/>
              <a:ext cx="10820400" cy="3550666"/>
            </a:xfrm>
            <a:prstGeom prst="rect">
              <a:avLst/>
            </a:prstGeom>
          </p:spPr>
          <p:txBody>
            <a:bodyPr lIns="0" tIns="0" rIns="0" bIns="0" rtlCol="0" anchor="t">
              <a:spAutoFit/>
            </a:bodyPr>
            <a:lstStyle/>
            <a:p>
              <a:pPr>
                <a:lnSpc>
                  <a:spcPts val="6865"/>
                </a:lnSpc>
              </a:pPr>
              <a:r>
                <a:rPr lang="en-US" sz="6600" dirty="0">
                  <a:solidFill>
                    <a:srgbClr val="191919"/>
                  </a:solidFill>
                  <a:latin typeface="RoxboroughCF Bold"/>
                </a:rPr>
                <a:t>CASCADING STYLE SHEET-</a:t>
              </a:r>
            </a:p>
            <a:p>
              <a:pPr>
                <a:lnSpc>
                  <a:spcPts val="6865"/>
                </a:lnSpc>
              </a:pPr>
              <a:r>
                <a:rPr lang="en-US" sz="6600" dirty="0">
                  <a:solidFill>
                    <a:srgbClr val="191919"/>
                  </a:solidFill>
                  <a:latin typeface="RoxboroughCF Bold"/>
                </a:rPr>
                <a:t>CSS</a:t>
              </a:r>
            </a:p>
          </p:txBody>
        </p:sp>
      </p:grpSp>
      <p:sp>
        <p:nvSpPr>
          <p:cNvPr id="5" name="AutoShape 5"/>
          <p:cNvSpPr/>
          <p:nvPr/>
        </p:nvSpPr>
        <p:spPr>
          <a:xfrm>
            <a:off x="1028700" y="1028700"/>
            <a:ext cx="39677" cy="8229600"/>
          </a:xfrm>
          <a:prstGeom prst="rect">
            <a:avLst/>
          </a:prstGeom>
          <a:solidFill>
            <a:srgbClr val="191919"/>
          </a:solidFill>
        </p:spPr>
      </p:sp>
      <p:sp>
        <p:nvSpPr>
          <p:cNvPr id="6" name="TextBox 6"/>
          <p:cNvSpPr txBox="1"/>
          <p:nvPr/>
        </p:nvSpPr>
        <p:spPr>
          <a:xfrm>
            <a:off x="1785722" y="1675608"/>
            <a:ext cx="5115195" cy="1819910"/>
          </a:xfrm>
          <a:prstGeom prst="rect">
            <a:avLst/>
          </a:prstGeom>
        </p:spPr>
        <p:txBody>
          <a:bodyPr lIns="0" tIns="0" rIns="0" bIns="0" rtlCol="0" anchor="t">
            <a:spAutoFit/>
          </a:bodyPr>
          <a:lstStyle/>
          <a:p>
            <a:pPr>
              <a:lnSpc>
                <a:spcPts val="3640"/>
              </a:lnSpc>
              <a:spcBef>
                <a:spcPct val="0"/>
              </a:spcBef>
            </a:pPr>
            <a:r>
              <a:rPr lang="en-US" sz="2600" spc="-78" dirty="0">
                <a:solidFill>
                  <a:srgbClr val="191919"/>
                </a:solidFill>
                <a:latin typeface="Anonymous Pro"/>
              </a:rPr>
              <a:t>CSS describes how HTML elements are to be displayed on the screen, paper, or in other media.</a:t>
            </a: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68377" y="2378905"/>
            <a:ext cx="205625" cy="410728"/>
          </a:xfrm>
          <a:prstGeom prst="rect">
            <a:avLst/>
          </a:prstGeom>
        </p:spPr>
      </p:pic>
      <p:sp>
        <p:nvSpPr>
          <p:cNvPr id="8" name="TextBox 8"/>
          <p:cNvSpPr txBox="1"/>
          <p:nvPr/>
        </p:nvSpPr>
        <p:spPr>
          <a:xfrm>
            <a:off x="1785722" y="4462948"/>
            <a:ext cx="4727391" cy="1746250"/>
          </a:xfrm>
          <a:prstGeom prst="rect">
            <a:avLst/>
          </a:prstGeom>
        </p:spPr>
        <p:txBody>
          <a:bodyPr lIns="0" tIns="0" rIns="0" bIns="0" rtlCol="0" anchor="t">
            <a:spAutoFit/>
          </a:bodyPr>
          <a:lstStyle/>
          <a:p>
            <a:pPr>
              <a:lnSpc>
                <a:spcPts val="3500"/>
              </a:lnSpc>
              <a:spcBef>
                <a:spcPct val="0"/>
              </a:spcBef>
            </a:pPr>
            <a:r>
              <a:rPr lang="en-US" sz="2500" spc="-75">
                <a:solidFill>
                  <a:srgbClr val="191919"/>
                </a:solidFill>
                <a:latin typeface="Anonymous Pro"/>
              </a:rPr>
              <a:t>CSS saves a lot of work. It can control the layout of multiple web pages all at once.</a:t>
            </a: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4953921"/>
            <a:ext cx="205625" cy="410728"/>
          </a:xfrm>
          <a:prstGeom prst="rect">
            <a:avLst/>
          </a:prstGeom>
        </p:spPr>
      </p:pic>
      <p:sp>
        <p:nvSpPr>
          <p:cNvPr id="10" name="TextBox 10"/>
          <p:cNvSpPr txBox="1"/>
          <p:nvPr/>
        </p:nvSpPr>
        <p:spPr>
          <a:xfrm>
            <a:off x="1979623" y="7211354"/>
            <a:ext cx="4727391" cy="979216"/>
          </a:xfrm>
          <a:prstGeom prst="rect">
            <a:avLst/>
          </a:prstGeom>
        </p:spPr>
        <p:txBody>
          <a:bodyPr lIns="0" tIns="0" rIns="0" bIns="0" rtlCol="0" anchor="t">
            <a:spAutoFit/>
          </a:bodyPr>
          <a:lstStyle/>
          <a:p>
            <a:pPr>
              <a:lnSpc>
                <a:spcPts val="3920"/>
              </a:lnSpc>
              <a:spcBef>
                <a:spcPct val="0"/>
              </a:spcBef>
            </a:pPr>
            <a:r>
              <a:rPr lang="en-US" sz="2800" spc="-84">
                <a:solidFill>
                  <a:srgbClr val="191919"/>
                </a:solidFill>
                <a:latin typeface="Anonymous Pro"/>
              </a:rPr>
              <a:t>External stylesheets are stored in CSS files</a:t>
            </a:r>
          </a:p>
        </p:txBody>
      </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7528936"/>
            <a:ext cx="205625" cy="410728"/>
          </a:xfrm>
          <a:prstGeom prst="rect">
            <a:avLst/>
          </a:prstGeom>
        </p:spPr>
      </p:pic>
      <p:pic>
        <p:nvPicPr>
          <p:cNvPr id="12" name="Picture 12"/>
          <p:cNvPicPr>
            <a:picLocks noChangeAspect="1"/>
          </p:cNvPicPr>
          <p:nvPr/>
        </p:nvPicPr>
        <p:blipFill>
          <a:blip r:embed="rId4"/>
          <a:srcRect/>
          <a:stretch>
            <a:fillRect/>
          </a:stretch>
        </p:blipFill>
        <p:spPr>
          <a:xfrm>
            <a:off x="9505416" y="4608176"/>
            <a:ext cx="6869953" cy="3860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E3A"/>
        </a:solidFill>
        <a:effectLst/>
      </p:bgPr>
    </p:bg>
    <p:spTree>
      <p:nvGrpSpPr>
        <p:cNvPr id="1" name=""/>
        <p:cNvGrpSpPr/>
        <p:nvPr/>
      </p:nvGrpSpPr>
      <p:grpSpPr>
        <a:xfrm>
          <a:off x="0" y="0"/>
          <a:ext cx="0" cy="0"/>
          <a:chOff x="0" y="0"/>
          <a:chExt cx="0" cy="0"/>
        </a:xfrm>
      </p:grpSpPr>
      <p:sp>
        <p:nvSpPr>
          <p:cNvPr id="3" name="TextBox 3"/>
          <p:cNvSpPr txBox="1"/>
          <p:nvPr/>
        </p:nvSpPr>
        <p:spPr>
          <a:xfrm>
            <a:off x="7418705" y="2279015"/>
            <a:ext cx="10386060" cy="3612515"/>
          </a:xfrm>
          <a:prstGeom prst="rect">
            <a:avLst/>
          </a:prstGeom>
        </p:spPr>
        <p:txBody>
          <a:bodyPr wrap="square" lIns="0" tIns="0" rIns="0" bIns="0" rtlCol="0" anchor="t">
            <a:spAutoFit/>
          </a:bodyPr>
          <a:lstStyle/>
          <a:p>
            <a:pPr marL="0" lvl="1" indent="0">
              <a:lnSpc>
                <a:spcPts val="4695"/>
              </a:lnSpc>
              <a:spcBef>
                <a:spcPct val="0"/>
              </a:spcBef>
            </a:pPr>
            <a:r>
              <a:rPr lang="en-US" sz="2000">
                <a:solidFill>
                  <a:srgbClr val="000000"/>
                </a:solidFill>
                <a:latin typeface="Nourd"/>
              </a:rPr>
              <a:t>JavaScript</a:t>
            </a:r>
            <a:r>
              <a:rPr lang="en-US" sz="2000">
                <a:solidFill>
                  <a:srgbClr val="000000"/>
                </a:solidFill>
                <a:latin typeface="Arimo"/>
              </a:rPr>
              <a:t> often abbreviatedas JS, is a programming language that conformsto the ECMAScript specification. JavaScript is high-level, often just-in-time compiled, and multi-paradigm. It has curly-bracket syntax, dynamic typing, prototype-based object-orientation, and first-class functions. Alongside HTML and CSS, JavaScript is one of the core technologies of the World Wide Web. JavaScript enables interactive web pages and is an essential part of web applications.</a:t>
            </a:r>
          </a:p>
        </p:txBody>
      </p:sp>
      <p:sp>
        <p:nvSpPr>
          <p:cNvPr id="4" name="TextBox 4"/>
          <p:cNvSpPr txBox="1"/>
          <p:nvPr/>
        </p:nvSpPr>
        <p:spPr>
          <a:xfrm>
            <a:off x="16827738" y="427906"/>
            <a:ext cx="993663" cy="254635"/>
          </a:xfrm>
          <a:prstGeom prst="rect">
            <a:avLst/>
          </a:prstGeom>
        </p:spPr>
        <p:txBody>
          <a:bodyPr lIns="0" tIns="0" rIns="0" bIns="0" rtlCol="0" anchor="t">
            <a:spAutoFit/>
          </a:bodyPr>
          <a:lstStyle/>
          <a:p>
            <a:pPr algn="r">
              <a:lnSpc>
                <a:spcPts val="2240"/>
              </a:lnSpc>
              <a:spcBef>
                <a:spcPct val="0"/>
              </a:spcBef>
            </a:pPr>
            <a:r>
              <a:rPr lang="en-US" sz="1600">
                <a:solidFill>
                  <a:srgbClr val="000000"/>
                </a:solidFill>
                <a:latin typeface="Nourd"/>
              </a:rPr>
              <a:t>08</a:t>
            </a:r>
          </a:p>
        </p:txBody>
      </p:sp>
      <p:grpSp>
        <p:nvGrpSpPr>
          <p:cNvPr id="7" name="Group 7"/>
          <p:cNvGrpSpPr/>
          <p:nvPr/>
        </p:nvGrpSpPr>
        <p:grpSpPr>
          <a:xfrm>
            <a:off x="9011726" y="8572753"/>
            <a:ext cx="1466756" cy="146675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grpSp>
        <p:nvGrpSpPr>
          <p:cNvPr id="9" name="Group 9"/>
          <p:cNvGrpSpPr/>
          <p:nvPr/>
        </p:nvGrpSpPr>
        <p:grpSpPr>
          <a:xfrm>
            <a:off x="7661252" y="8418162"/>
            <a:ext cx="717396" cy="717396"/>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a:off x="15848199" y="446956"/>
            <a:ext cx="1411101" cy="141110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5" name="Group 15"/>
          <p:cNvGrpSpPr/>
          <p:nvPr/>
        </p:nvGrpSpPr>
        <p:grpSpPr>
          <a:xfrm>
            <a:off x="14471124" y="1528984"/>
            <a:ext cx="514716" cy="514716"/>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sp>
        <p:nvSpPr>
          <p:cNvPr id="17" name="TextBox 17"/>
          <p:cNvSpPr txBox="1"/>
          <p:nvPr/>
        </p:nvSpPr>
        <p:spPr>
          <a:xfrm>
            <a:off x="601345" y="5207635"/>
            <a:ext cx="6551295" cy="1646555"/>
          </a:xfrm>
          <a:prstGeom prst="rect">
            <a:avLst/>
          </a:prstGeom>
        </p:spPr>
        <p:txBody>
          <a:bodyPr wrap="square" lIns="0" tIns="0" rIns="0" bIns="0" rtlCol="0" anchor="t">
            <a:spAutoFit/>
          </a:bodyPr>
          <a:lstStyle/>
          <a:p>
            <a:pPr algn="ctr">
              <a:lnSpc>
                <a:spcPts val="4280"/>
              </a:lnSpc>
            </a:pPr>
            <a:r>
              <a:rPr lang="en-US" sz="2000">
                <a:solidFill>
                  <a:srgbClr val="000000"/>
                </a:solidFill>
                <a:latin typeface="Open Sans Light Bold"/>
              </a:rPr>
              <a:t>The vast majority of </a:t>
            </a:r>
            <a:r>
              <a:rPr lang="en-US" sz="2000">
                <a:solidFill>
                  <a:srgbClr val="000000"/>
                </a:solidFill>
                <a:latin typeface="Arimo Bold"/>
              </a:rPr>
              <a:t>websites use it for client-side page behavior, and allmajor web browsers have a dedicated JavaScript engine to execute it.</a:t>
            </a:r>
          </a:p>
        </p:txBody>
      </p:sp>
      <p:sp>
        <p:nvSpPr>
          <p:cNvPr id="19" name="Text Box 18"/>
          <p:cNvSpPr txBox="1"/>
          <p:nvPr/>
        </p:nvSpPr>
        <p:spPr>
          <a:xfrm>
            <a:off x="482600" y="802640"/>
            <a:ext cx="7179945" cy="1476375"/>
          </a:xfrm>
          <a:prstGeom prst="rect">
            <a:avLst/>
          </a:prstGeom>
          <a:noFill/>
        </p:spPr>
        <p:txBody>
          <a:bodyPr wrap="square" rtlCol="0">
            <a:spAutoFit/>
          </a:bodyPr>
          <a:lstStyle/>
          <a:p>
            <a:pPr algn="l"/>
            <a:r>
              <a:rPr lang="en-US" sz="9000" dirty="0">
                <a:solidFill>
                  <a:srgbClr val="000000"/>
                </a:solidFill>
                <a:latin typeface="TAN Tangkiwood"/>
                <a:sym typeface="+mn-ea"/>
              </a:rPr>
              <a:t>JAVASCRIPT</a:t>
            </a:r>
            <a:endParaRPr lang="en-US" sz="9000" dirty="0">
              <a:solidFill>
                <a:srgbClr val="000000"/>
              </a:solidFill>
              <a:latin typeface="TAN Tangkiwoo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079FF"/>
        </a:solidFill>
        <a:effectLst/>
      </p:bgPr>
    </p:bg>
    <p:spTree>
      <p:nvGrpSpPr>
        <p:cNvPr id="1" name=""/>
        <p:cNvGrpSpPr/>
        <p:nvPr/>
      </p:nvGrpSpPr>
      <p:grpSpPr>
        <a:xfrm>
          <a:off x="0" y="0"/>
          <a:ext cx="0" cy="0"/>
          <a:chOff x="0" y="0"/>
          <a:chExt cx="0" cy="0"/>
        </a:xfrm>
      </p:grpSpPr>
      <p:grpSp>
        <p:nvGrpSpPr>
          <p:cNvPr id="2" name="Group 2"/>
          <p:cNvGrpSpPr/>
          <p:nvPr/>
        </p:nvGrpSpPr>
        <p:grpSpPr>
          <a:xfrm>
            <a:off x="-3121238" y="-6397958"/>
            <a:ext cx="12265238" cy="1226523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1028700" y="6149249"/>
            <a:ext cx="3109051" cy="310905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solidFill>
                <a:srgbClr val="000000"/>
              </a:solidFill>
            </a:ln>
          </p:spPr>
        </p:sp>
      </p:grpSp>
      <p:sp>
        <p:nvSpPr>
          <p:cNvPr id="6" name="TextBox 6"/>
          <p:cNvSpPr txBox="1"/>
          <p:nvPr/>
        </p:nvSpPr>
        <p:spPr>
          <a:xfrm>
            <a:off x="700073" y="394922"/>
            <a:ext cx="7724943" cy="1285875"/>
          </a:xfrm>
          <a:prstGeom prst="rect">
            <a:avLst/>
          </a:prstGeom>
        </p:spPr>
        <p:txBody>
          <a:bodyPr lIns="0" tIns="0" rIns="0" bIns="0" rtlCol="0" anchor="t">
            <a:spAutoFit/>
          </a:bodyPr>
          <a:lstStyle/>
          <a:p>
            <a:pPr>
              <a:lnSpc>
                <a:spcPts val="7200"/>
              </a:lnSpc>
            </a:pPr>
            <a:r>
              <a:rPr lang="en-US" sz="9000" dirty="0">
                <a:solidFill>
                  <a:srgbClr val="000000"/>
                </a:solidFill>
                <a:latin typeface="TAN Tangkiwood"/>
              </a:rPr>
              <a:t>php</a:t>
            </a:r>
          </a:p>
        </p:txBody>
      </p:sp>
      <p:grpSp>
        <p:nvGrpSpPr>
          <p:cNvPr id="7" name="Group 7"/>
          <p:cNvGrpSpPr>
            <a:grpSpLocks noChangeAspect="1"/>
          </p:cNvGrpSpPr>
          <p:nvPr/>
        </p:nvGrpSpPr>
        <p:grpSpPr>
          <a:xfrm>
            <a:off x="11674229" y="4578129"/>
            <a:ext cx="9023608" cy="9023571"/>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55170" r="-55170"/>
              </a:stretch>
            </a:blipFill>
          </p:spPr>
        </p:sp>
      </p:grpSp>
      <p:grpSp>
        <p:nvGrpSpPr>
          <p:cNvPr id="9" name="Group 9"/>
          <p:cNvGrpSpPr/>
          <p:nvPr/>
        </p:nvGrpSpPr>
        <p:grpSpPr>
          <a:xfrm>
            <a:off x="9144000" y="8402254"/>
            <a:ext cx="1375321" cy="137532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a:off x="12813779" y="1189435"/>
            <a:ext cx="808865" cy="80886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E3A"/>
            </a:solidFill>
          </p:spPr>
        </p:sp>
      </p:grpSp>
      <p:grpSp>
        <p:nvGrpSpPr>
          <p:cNvPr id="13" name="Group 13"/>
          <p:cNvGrpSpPr/>
          <p:nvPr/>
        </p:nvGrpSpPr>
        <p:grpSpPr>
          <a:xfrm>
            <a:off x="7198750" y="7299342"/>
            <a:ext cx="404433" cy="404433"/>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E3A"/>
            </a:solidFill>
          </p:spPr>
        </p:sp>
      </p:grpSp>
      <p:sp>
        <p:nvSpPr>
          <p:cNvPr id="15" name="TextBox 15"/>
          <p:cNvSpPr txBox="1"/>
          <p:nvPr/>
        </p:nvSpPr>
        <p:spPr>
          <a:xfrm>
            <a:off x="7314270" y="411961"/>
            <a:ext cx="3659461" cy="254635"/>
          </a:xfrm>
          <a:prstGeom prst="rect">
            <a:avLst/>
          </a:prstGeom>
        </p:spPr>
        <p:txBody>
          <a:bodyPr lIns="0" tIns="0" rIns="0" bIns="0" rtlCol="0" anchor="t">
            <a:spAutoFit/>
          </a:bodyPr>
          <a:lstStyle/>
          <a:p>
            <a:pPr algn="ctr">
              <a:lnSpc>
                <a:spcPts val="2240"/>
              </a:lnSpc>
              <a:spcBef>
                <a:spcPct val="0"/>
              </a:spcBef>
            </a:pPr>
            <a:r>
              <a:rPr lang="en-US" sz="1600" spc="291">
                <a:solidFill>
                  <a:srgbClr val="000000"/>
                </a:solidFill>
                <a:latin typeface="Nourd"/>
              </a:rPr>
              <a:t>VOLUNTEER RESUME </a:t>
            </a:r>
          </a:p>
        </p:txBody>
      </p:sp>
      <p:sp>
        <p:nvSpPr>
          <p:cNvPr id="16" name="TextBox 16"/>
          <p:cNvSpPr txBox="1"/>
          <p:nvPr/>
        </p:nvSpPr>
        <p:spPr>
          <a:xfrm>
            <a:off x="16827738" y="411961"/>
            <a:ext cx="993663" cy="254635"/>
          </a:xfrm>
          <a:prstGeom prst="rect">
            <a:avLst/>
          </a:prstGeom>
        </p:spPr>
        <p:txBody>
          <a:bodyPr lIns="0" tIns="0" rIns="0" bIns="0" rtlCol="0" anchor="t">
            <a:spAutoFit/>
          </a:bodyPr>
          <a:lstStyle/>
          <a:p>
            <a:pPr algn="r">
              <a:lnSpc>
                <a:spcPts val="2240"/>
              </a:lnSpc>
              <a:spcBef>
                <a:spcPct val="0"/>
              </a:spcBef>
            </a:pPr>
            <a:r>
              <a:rPr lang="en-US" sz="1600">
                <a:solidFill>
                  <a:srgbClr val="000000"/>
                </a:solidFill>
                <a:latin typeface="Nourd"/>
              </a:rPr>
              <a:t>16</a:t>
            </a:r>
          </a:p>
        </p:txBody>
      </p:sp>
      <p:sp>
        <p:nvSpPr>
          <p:cNvPr id="17" name="TextBox 17"/>
          <p:cNvSpPr txBox="1"/>
          <p:nvPr/>
        </p:nvSpPr>
        <p:spPr>
          <a:xfrm>
            <a:off x="177581" y="1894223"/>
            <a:ext cx="11497046" cy="7046595"/>
          </a:xfrm>
          <a:prstGeom prst="rect">
            <a:avLst/>
          </a:prstGeom>
        </p:spPr>
        <p:txBody>
          <a:bodyPr lIns="0" tIns="0" rIns="0" bIns="0" rtlCol="0" anchor="t">
            <a:spAutoFit/>
          </a:bodyPr>
          <a:lstStyle/>
          <a:p>
            <a:pPr algn="ctr">
              <a:lnSpc>
                <a:spcPts val="5495"/>
              </a:lnSpc>
            </a:pPr>
            <a:r>
              <a:rPr lang="en-US" sz="3925" dirty="0">
                <a:solidFill>
                  <a:schemeClr val="tx1"/>
                </a:solidFill>
                <a:effectLst>
                  <a:outerShdw blurRad="38100" dist="19050" dir="2700000" algn="tl" rotWithShape="0">
                    <a:schemeClr val="dk1">
                      <a:alpha val="40000"/>
                    </a:schemeClr>
                  </a:outerShdw>
                </a:effectLst>
                <a:latin typeface="Open Sans"/>
                <a:sym typeface="+mn-ea"/>
              </a:rPr>
              <a:t>PHP is a </a:t>
            </a:r>
            <a:r>
              <a:rPr lang="en-US" sz="3925" dirty="0">
                <a:solidFill>
                  <a:schemeClr val="tx1"/>
                </a:solidFill>
                <a:effectLst>
                  <a:outerShdw blurRad="38100" dist="19050" dir="2700000" algn="tl" rotWithShape="0">
                    <a:schemeClr val="dk1">
                      <a:alpha val="40000"/>
                    </a:schemeClr>
                  </a:outerShdw>
                </a:effectLst>
                <a:latin typeface="Arimo"/>
                <a:sym typeface="+mn-ea"/>
              </a:rPr>
              <a:t>general-purpose scripting language that is especially suited to web development. It was originally created by Danish-Canadian programmer Rasmus </a:t>
            </a:r>
            <a:r>
              <a:rPr lang="en-US" sz="3925" dirty="0" err="1">
                <a:solidFill>
                  <a:schemeClr val="tx1"/>
                </a:solidFill>
                <a:effectLst>
                  <a:outerShdw blurRad="38100" dist="19050" dir="2700000" algn="tl" rotWithShape="0">
                    <a:schemeClr val="dk1">
                      <a:alpha val="40000"/>
                    </a:schemeClr>
                  </a:outerShdw>
                </a:effectLst>
                <a:latin typeface="Arimo"/>
                <a:sym typeface="+mn-ea"/>
              </a:rPr>
              <a:t>Lerdorf</a:t>
            </a:r>
            <a:r>
              <a:rPr lang="en-US" sz="3925" dirty="0">
                <a:solidFill>
                  <a:schemeClr val="tx1"/>
                </a:solidFill>
                <a:effectLst>
                  <a:outerShdw blurRad="38100" dist="19050" dir="2700000" algn="tl" rotWithShape="0">
                    <a:schemeClr val="dk1">
                      <a:alpha val="40000"/>
                    </a:schemeClr>
                  </a:outerShdw>
                </a:effectLst>
                <a:latin typeface="Arimo"/>
                <a:sym typeface="+mn-ea"/>
              </a:rPr>
              <a:t> in 1994; the PHP reference implementation is now produced by The PHP Group. PHP originally stood for Personal Home Page,[7] but it now stands for the recursive initialism PHP: Hypertext Preprocessor.</a:t>
            </a:r>
            <a:endParaRPr lang="en-US" sz="3925" dirty="0">
              <a:solidFill>
                <a:schemeClr val="tx1"/>
              </a:solidFill>
              <a:effectLst>
                <a:outerShdw blurRad="38100" dist="19050" dir="2700000" algn="tl" rotWithShape="0">
                  <a:schemeClr val="dk1">
                    <a:alpha val="40000"/>
                  </a:schemeClr>
                </a:outerShdw>
              </a:effectLst>
              <a:latin typeface="Arimo"/>
            </a:endParaRPr>
          </a:p>
          <a:p>
            <a:pPr algn="ctr">
              <a:lnSpc>
                <a:spcPts val="5495"/>
              </a:lnSpc>
            </a:pPr>
            <a:r>
              <a:rPr lang="en-US" sz="3925" dirty="0">
                <a:solidFill>
                  <a:schemeClr val="tx1"/>
                </a:solidFill>
                <a:effectLst>
                  <a:outerShdw blurRad="38100" dist="19050" dir="2700000" algn="tl" rotWithShape="0">
                    <a:schemeClr val="dk1">
                      <a:alpha val="40000"/>
                    </a:schemeClr>
                  </a:outerShdw>
                </a:effectLst>
                <a:latin typeface="Open Sans"/>
              </a:rPr>
              <a:t> </a:t>
            </a:r>
            <a:r>
              <a:rPr lang="en-US" sz="155" dirty="0">
                <a:solidFill>
                  <a:schemeClr val="tx1"/>
                </a:solidFill>
                <a:effectLst>
                  <a:outerShdw blurRad="38100" dist="19050" dir="2700000" algn="tl" rotWithShape="0">
                    <a:schemeClr val="dk1">
                      <a:alpha val="40000"/>
                    </a:schemeClr>
                  </a:outerShdw>
                </a:effectLst>
                <a:latin typeface="Arimo"/>
              </a:rPr>
              <a:t>general-purpose scripting language that is especially suited to web development. It was originally created by Danish-Canadian programmer Rasmus </a:t>
            </a:r>
            <a:r>
              <a:rPr lang="en-US" sz="155" dirty="0" err="1">
                <a:solidFill>
                  <a:schemeClr val="tx1"/>
                </a:solidFill>
                <a:effectLst>
                  <a:outerShdw blurRad="38100" dist="19050" dir="2700000" algn="tl" rotWithShape="0">
                    <a:schemeClr val="dk1">
                      <a:alpha val="40000"/>
                    </a:schemeClr>
                  </a:outerShdw>
                </a:effectLst>
                <a:latin typeface="Arimo"/>
              </a:rPr>
              <a:t>Lerdorf</a:t>
            </a:r>
            <a:r>
              <a:rPr lang="en-US" sz="155" dirty="0">
                <a:solidFill>
                  <a:schemeClr val="tx1"/>
                </a:solidFill>
                <a:effectLst>
                  <a:outerShdw blurRad="38100" dist="19050" dir="2700000" algn="tl" rotWithShape="0">
                    <a:schemeClr val="dk1">
                      <a:alpha val="40000"/>
                    </a:schemeClr>
                  </a:outerShdw>
                </a:effectLst>
                <a:latin typeface="Arimo"/>
              </a:rPr>
              <a:t> in 1994; the PHP reference implementation is now produced by The PHP Group. PHP originally stood for Personal Home Page,[7] but it now stands for the recursive initialism PHP: Hypertext Preprocessor.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34288"/>
            <a:ext cx="9451103" cy="10161104"/>
            <a:chOff x="0" y="0"/>
            <a:chExt cx="12601470" cy="13548138"/>
          </a:xfrm>
        </p:grpSpPr>
        <p:sp>
          <p:nvSpPr>
            <p:cNvPr id="3" name="TextBox 3"/>
            <p:cNvSpPr txBox="1"/>
            <p:nvPr/>
          </p:nvSpPr>
          <p:spPr>
            <a:xfrm>
              <a:off x="0" y="0"/>
              <a:ext cx="12601470" cy="2256114"/>
            </a:xfrm>
            <a:prstGeom prst="rect">
              <a:avLst/>
            </a:prstGeom>
          </p:spPr>
          <p:txBody>
            <a:bodyPr lIns="0" tIns="0" rIns="0" bIns="0" rtlCol="0" anchor="t">
              <a:spAutoFit/>
            </a:bodyPr>
            <a:lstStyle/>
            <a:p>
              <a:pPr>
                <a:lnSpc>
                  <a:spcPts val="13325"/>
                </a:lnSpc>
              </a:pPr>
              <a:endParaRPr/>
            </a:p>
          </p:txBody>
        </p:sp>
        <p:sp>
          <p:nvSpPr>
            <p:cNvPr id="4" name="TextBox 4"/>
            <p:cNvSpPr txBox="1"/>
            <p:nvPr/>
          </p:nvSpPr>
          <p:spPr>
            <a:xfrm>
              <a:off x="0" y="4946005"/>
              <a:ext cx="12601470" cy="8602133"/>
            </a:xfrm>
            <a:prstGeom prst="rect">
              <a:avLst/>
            </a:prstGeom>
          </p:spPr>
          <p:txBody>
            <a:bodyPr lIns="0" tIns="0" rIns="0" bIns="0" rtlCol="0" anchor="t">
              <a:spAutoFit/>
            </a:bodyPr>
            <a:lstStyle/>
            <a:p>
              <a:pPr>
                <a:lnSpc>
                  <a:spcPts val="3870"/>
                </a:lnSpc>
              </a:pPr>
              <a:r>
                <a:rPr lang="en-US" sz="2765" dirty="0">
                  <a:solidFill>
                    <a:srgbClr val="2A2A2A"/>
                  </a:solidFill>
                  <a:latin typeface="Open Sans"/>
                </a:rPr>
                <a:t>SQL is a standard language for accessing and manipulating databases. SQL stands for Structured Query Language. SQL lets you access and manipulate databases. SQL became a standard of the American National Standards Institute (ANSI) in 1986, and of the International Organization for Standardization (ISO) in 1987</a:t>
              </a:r>
            </a:p>
            <a:p>
              <a:pPr>
                <a:lnSpc>
                  <a:spcPts val="3870"/>
                </a:lnSpc>
              </a:pPr>
              <a:endParaRPr lang="en-US" sz="2765" dirty="0">
                <a:solidFill>
                  <a:srgbClr val="2A2A2A"/>
                </a:solidFill>
                <a:latin typeface="Open Sans"/>
              </a:endParaRPr>
            </a:p>
            <a:p>
              <a:pPr>
                <a:lnSpc>
                  <a:spcPts val="3870"/>
                </a:lnSpc>
              </a:pPr>
              <a:r>
                <a:rPr lang="en-US" sz="2000" dirty="0">
                  <a:solidFill>
                    <a:srgbClr val="2A2A2A"/>
                  </a:solidFill>
                  <a:latin typeface="Arimo"/>
                </a:rPr>
                <a:t>SQL can execute queries against a database, retrieve data, insert records in a database, update records, delete records, create new databases, create new tables in a database, create stored procedures in a database, create views in a database, set permissions on tables, procedures, and views</a:t>
              </a:r>
              <a:endParaRPr lang="en-US" sz="1065" dirty="0">
                <a:solidFill>
                  <a:srgbClr val="2A2A2A"/>
                </a:solidFill>
                <a:latin typeface="Arimo"/>
              </a:endParaRPr>
            </a:p>
            <a:p>
              <a:pPr>
                <a:lnSpc>
                  <a:spcPts val="3870"/>
                </a:lnSpc>
              </a:pPr>
              <a:endParaRPr lang="en-US" sz="1065" dirty="0">
                <a:solidFill>
                  <a:srgbClr val="2A2A2A"/>
                </a:solidFill>
                <a:latin typeface="Arimo"/>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66654" y="1260642"/>
            <a:ext cx="6155907" cy="6867644"/>
          </a:xfrm>
          <a:prstGeom prst="rect">
            <a:avLst/>
          </a:prstGeom>
        </p:spPr>
      </p:pic>
      <p:sp>
        <p:nvSpPr>
          <p:cNvPr id="6" name="TextBox 6"/>
          <p:cNvSpPr txBox="1"/>
          <p:nvPr/>
        </p:nvSpPr>
        <p:spPr>
          <a:xfrm>
            <a:off x="0" y="208428"/>
            <a:ext cx="9210274" cy="1501250"/>
          </a:xfrm>
          <a:prstGeom prst="rect">
            <a:avLst/>
          </a:prstGeom>
        </p:spPr>
        <p:txBody>
          <a:bodyPr lIns="0" tIns="0" rIns="0" bIns="0" rtlCol="0" anchor="t">
            <a:spAutoFit/>
          </a:bodyPr>
          <a:lstStyle/>
          <a:p>
            <a:pPr algn="ctr">
              <a:lnSpc>
                <a:spcPts val="12280"/>
              </a:lnSpc>
            </a:pPr>
            <a:r>
              <a:rPr lang="en-US" sz="8770" dirty="0">
                <a:solidFill>
                  <a:srgbClr val="7DD6C1"/>
                </a:solidFill>
                <a:latin typeface="Open Sans Extra Bold"/>
              </a:rPr>
              <a:t>MySQL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1156</Words>
  <Application>Microsoft Office PowerPoint</Application>
  <PresentationFormat>Custom</PresentationFormat>
  <Paragraphs>79</Paragraphs>
  <Slides>27</Slides>
  <Notes>0</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27</vt:i4>
      </vt:variant>
    </vt:vector>
  </HeadingPairs>
  <TitlesOfParts>
    <vt:vector size="59" baseType="lpstr">
      <vt:lpstr>Cormorant Garamond Bold Bold</vt:lpstr>
      <vt:lpstr>Arimo Bold</vt:lpstr>
      <vt:lpstr>Roboto Bold</vt:lpstr>
      <vt:lpstr>Arapey</vt:lpstr>
      <vt:lpstr>Open Sans Extra Bold</vt:lpstr>
      <vt:lpstr>Nourd</vt:lpstr>
      <vt:lpstr>Anonymous Pro</vt:lpstr>
      <vt:lpstr>Calibri</vt:lpstr>
      <vt:lpstr>Cormorant Garamond Medium</vt:lpstr>
      <vt:lpstr>Halant Medium</vt:lpstr>
      <vt:lpstr>Assistant Regular</vt:lpstr>
      <vt:lpstr>Roboto</vt:lpstr>
      <vt:lpstr>RoxboroughCF Bold</vt:lpstr>
      <vt:lpstr>Tenor Sans</vt:lpstr>
      <vt:lpstr>Arimo</vt:lpstr>
      <vt:lpstr>Open Sans</vt:lpstr>
      <vt:lpstr>Yeseva One</vt:lpstr>
      <vt:lpstr>Open Sauce</vt:lpstr>
      <vt:lpstr>Open Sans Light</vt:lpstr>
      <vt:lpstr>Crimson Pro Bold</vt:lpstr>
      <vt:lpstr>Anonymous Pro Bold</vt:lpstr>
      <vt:lpstr>Yeseva One Bold</vt:lpstr>
      <vt:lpstr>Muli Bold Bold</vt:lpstr>
      <vt:lpstr>Cormorant Garamond Medium Bold</vt:lpstr>
      <vt:lpstr>Gatwick Bold Bold</vt:lpstr>
      <vt:lpstr>STSong</vt:lpstr>
      <vt:lpstr>Open Sans Light Bold</vt:lpstr>
      <vt:lpstr>Belleza</vt:lpstr>
      <vt:lpstr>Open Sauce Bold</vt:lpstr>
      <vt:lpstr>TAN Tangkiwood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“RECRUITER’S HUB” RECRUITMENT PORTAL</dc:title>
  <dc:creator>Bhavya Thathera</dc:creator>
  <cp:lastModifiedBy>Bhavya Thathera</cp:lastModifiedBy>
  <cp:revision>19</cp:revision>
  <dcterms:created xsi:type="dcterms:W3CDTF">2021-07-15T18:33:32Z</dcterms:created>
  <dcterms:modified xsi:type="dcterms:W3CDTF">2021-07-16T08:45:30Z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1033-3.1.3.5746</vt:lpwstr>
  </property>
</Properties>
</file>